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4"/>
  </p:sldMasterIdLst>
  <p:notesMasterIdLst>
    <p:notesMasterId r:id="rId21"/>
  </p:notesMasterIdLst>
  <p:sldIdLst>
    <p:sldId id="394" r:id="rId5"/>
    <p:sldId id="309" r:id="rId6"/>
    <p:sldId id="323" r:id="rId7"/>
    <p:sldId id="313" r:id="rId8"/>
    <p:sldId id="271" r:id="rId9"/>
    <p:sldId id="273" r:id="rId10"/>
    <p:sldId id="278" r:id="rId11"/>
    <p:sldId id="308" r:id="rId12"/>
    <p:sldId id="282" r:id="rId13"/>
    <p:sldId id="329" r:id="rId14"/>
    <p:sldId id="328" r:id="rId15"/>
    <p:sldId id="330" r:id="rId16"/>
    <p:sldId id="322" r:id="rId17"/>
    <p:sldId id="320" r:id="rId18"/>
    <p:sldId id="321" r:id="rId19"/>
    <p:sldId id="39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51CEDE-FD3F-2246-AFB2-8345C37150B3}">
          <p14:sldIdLst>
            <p14:sldId id="394"/>
            <p14:sldId id="309"/>
            <p14:sldId id="323"/>
            <p14:sldId id="313"/>
            <p14:sldId id="271"/>
            <p14:sldId id="273"/>
            <p14:sldId id="278"/>
            <p14:sldId id="308"/>
            <p14:sldId id="282"/>
            <p14:sldId id="329"/>
            <p14:sldId id="328"/>
            <p14:sldId id="330"/>
            <p14:sldId id="322"/>
            <p14:sldId id="320"/>
            <p14:sldId id="321"/>
            <p14:sldId id="395"/>
          </p14:sldIdLst>
        </p14:section>
      </p14:sectionLst>
    </p:ext>
    <p:ext uri="{EFAFB233-063F-42B5-8137-9DF3F51BA10A}">
      <p15:sldGuideLst xmlns:p15="http://schemas.microsoft.com/office/powerpoint/2012/main">
        <p15:guide id="1" orient="horz" pos="106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en Cook" initials="B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D8"/>
    <a:srgbClr val="1369D0"/>
    <a:srgbClr val="004B85"/>
    <a:srgbClr val="002856"/>
    <a:srgbClr val="7E7F81"/>
    <a:srgbClr val="858788"/>
    <a:srgbClr val="8D8D8D"/>
    <a:srgbClr val="787A7A"/>
    <a:srgbClr val="8C8D8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p:restoredTop sz="78776" autoAdjust="0"/>
  </p:normalViewPr>
  <p:slideViewPr>
    <p:cSldViewPr snapToGrid="0" snapToObjects="1">
      <p:cViewPr varScale="1">
        <p:scale>
          <a:sx n="127" d="100"/>
          <a:sy n="127" d="100"/>
        </p:scale>
        <p:origin x="1032" y="168"/>
      </p:cViewPr>
      <p:guideLst>
        <p:guide orient="horz" pos="1068"/>
        <p:guide pos="2880"/>
      </p:guideLst>
    </p:cSldViewPr>
  </p:slideViewPr>
  <p:outlineViewPr>
    <p:cViewPr>
      <p:scale>
        <a:sx n="33" d="100"/>
        <a:sy n="33" d="100"/>
      </p:scale>
      <p:origin x="0" y="-1200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2" d="100"/>
          <a:sy n="92" d="100"/>
        </p:scale>
        <p:origin x="304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A57E4-BC56-BF4B-B521-625DAE36CB03}"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C3E33-B260-8541-8CC8-AD1C4FA38578}" type="slidenum">
              <a:rPr lang="en-US" smtClean="0"/>
              <a:t>‹#›</a:t>
            </a:fld>
            <a:endParaRPr lang="en-US"/>
          </a:p>
        </p:txBody>
      </p:sp>
    </p:spTree>
    <p:extLst>
      <p:ext uri="{BB962C8B-B14F-4D97-AF65-F5344CB8AC3E}">
        <p14:creationId xmlns:p14="http://schemas.microsoft.com/office/powerpoint/2010/main" val="9926577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Commercial offering splits 6 – 30 ton. Air Handlers have a cleanable Insulation treated with EPA Registered Antimicrobial for improved IAQ.   3 to 15 (R*S) and 3 – 12.5 (R*H)  packaged units</a:t>
            </a:r>
            <a:r>
              <a:rPr lang="en-US" baseline="0" dirty="0"/>
              <a:t> are field convertible. 17.5 – 27.5 ton (R*S) standard efficiency and 15 – 25 ton (R*H) high efficiency ships dedicated.  Wide selection of factory installed options and field accessories. Hot Gas Re-Heat available on all tiers,.  7.5 – 10 ton units are offered in both single circuit 2 stage non-VFD configurations as well as dual compressor VFD units.  Industry’s first patented X-Vane Platform in 3 – 6 ton  gas packs, electric cool and heat pumps offered in both standard and high efficiency. Extended warranty available for both splits and packaged units.</a:t>
            </a:r>
            <a:endParaRPr lang="en-US" dirty="0"/>
          </a:p>
        </p:txBody>
      </p:sp>
      <p:sp>
        <p:nvSpPr>
          <p:cNvPr id="4" name="Slide Number Placeholder 3"/>
          <p:cNvSpPr>
            <a:spLocks noGrp="1"/>
          </p:cNvSpPr>
          <p:nvPr>
            <p:ph type="sldNum" sz="quarter" idx="10"/>
          </p:nvPr>
        </p:nvSpPr>
        <p:spPr/>
        <p:txBody>
          <a:bodyPr/>
          <a:lstStyle/>
          <a:p>
            <a:fld id="{CECC3E33-B260-8541-8CC8-AD1C4FA38578}" type="slidenum">
              <a:rPr lang="en-US" smtClean="0"/>
              <a:t>2</a:t>
            </a:fld>
            <a:endParaRPr lang="en-US" dirty="0"/>
          </a:p>
        </p:txBody>
      </p:sp>
    </p:spTree>
    <p:extLst>
      <p:ext uri="{BB962C8B-B14F-4D97-AF65-F5344CB8AC3E}">
        <p14:creationId xmlns:p14="http://schemas.microsoft.com/office/powerpoint/2010/main" val="308339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Rooftop Replacement Guide ensures you ask the right questions the first time!  Online on HVAC Partners and the GoSite. Easy to use and fillable in .pdf format. </a:t>
            </a:r>
          </a:p>
        </p:txBody>
      </p:sp>
      <p:sp>
        <p:nvSpPr>
          <p:cNvPr id="4" name="Slide Number Placeholder 3"/>
          <p:cNvSpPr>
            <a:spLocks noGrp="1"/>
          </p:cNvSpPr>
          <p:nvPr>
            <p:ph type="sldNum" sz="quarter" idx="5"/>
          </p:nvPr>
        </p:nvSpPr>
        <p:spPr/>
        <p:txBody>
          <a:bodyPr/>
          <a:lstStyle/>
          <a:p>
            <a:fld id="{CECC3E33-B260-8541-8CC8-AD1C4FA38578}" type="slidenum">
              <a:rPr lang="en-US" smtClean="0"/>
              <a:t>11</a:t>
            </a:fld>
            <a:endParaRPr lang="en-US" dirty="0"/>
          </a:p>
        </p:txBody>
      </p:sp>
    </p:spTree>
    <p:extLst>
      <p:ext uri="{BB962C8B-B14F-4D97-AF65-F5344CB8AC3E}">
        <p14:creationId xmlns:p14="http://schemas.microsoft.com/office/powerpoint/2010/main" val="67200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C3E33-B260-8541-8CC8-AD1C4FA38578}" type="slidenum">
              <a:rPr lang="en-US" smtClean="0"/>
              <a:t>12</a:t>
            </a:fld>
            <a:endParaRPr lang="en-US" dirty="0"/>
          </a:p>
        </p:txBody>
      </p:sp>
    </p:spTree>
    <p:extLst>
      <p:ext uri="{BB962C8B-B14F-4D97-AF65-F5344CB8AC3E}">
        <p14:creationId xmlns:p14="http://schemas.microsoft.com/office/powerpoint/2010/main" val="211303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Selection Program access on the Go Site, HVAC Partners or direct at www.icpeqp.com.  Create professional submittals, create and configure a model # or look up the configuration on an existing model #.  Signature acceptance allows the customer to acknowledge with the assurance needed that what is being provided is correct. Protect your relationships.  Ensure you are providing the correct model the first time.  Each submittal includes features, performance, corner weights, acoustics and dimensions.  Easy to set up an account.  Training on the tool available.</a:t>
            </a:r>
          </a:p>
        </p:txBody>
      </p:sp>
      <p:sp>
        <p:nvSpPr>
          <p:cNvPr id="4" name="Slide Number Placeholder 3"/>
          <p:cNvSpPr>
            <a:spLocks noGrp="1"/>
          </p:cNvSpPr>
          <p:nvPr>
            <p:ph type="sldNum" sz="quarter" idx="5"/>
          </p:nvPr>
        </p:nvSpPr>
        <p:spPr/>
        <p:txBody>
          <a:bodyPr/>
          <a:lstStyle/>
          <a:p>
            <a:fld id="{CECC3E33-B260-8541-8CC8-AD1C4FA38578}" type="slidenum">
              <a:rPr lang="en-US" smtClean="0"/>
              <a:t>13</a:t>
            </a:fld>
            <a:endParaRPr lang="en-US" dirty="0"/>
          </a:p>
        </p:txBody>
      </p:sp>
    </p:spTree>
    <p:extLst>
      <p:ext uri="{BB962C8B-B14F-4D97-AF65-F5344CB8AC3E}">
        <p14:creationId xmlns:p14="http://schemas.microsoft.com/office/powerpoint/2010/main" val="162368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Financing offered by Green Energy. Most flexible financing program available.  No cost or credit check to the dealer.  Most commercial financing companies charge a $400.00 application fee.  Get paid within 24 – 48 hours of install instead of waiting 30, 60, or 90!  Perfect for unplanned replacements.  A recent study indicated that nearly 50% of contractors indicated that offering a flexible finance program helped them win the job.  And nearly 40% of owners (pre-COVID) indicated they didn’t know how they were going to pay for that energy saving equipment.  At this most critical time offering a finance program on every bid provides the customer peace of mind and reassurance.</a:t>
            </a:r>
          </a:p>
        </p:txBody>
      </p:sp>
      <p:sp>
        <p:nvSpPr>
          <p:cNvPr id="4" name="Slide Number Placeholder 3"/>
          <p:cNvSpPr>
            <a:spLocks noGrp="1"/>
          </p:cNvSpPr>
          <p:nvPr>
            <p:ph type="sldNum" sz="quarter" idx="5"/>
          </p:nvPr>
        </p:nvSpPr>
        <p:spPr/>
        <p:txBody>
          <a:bodyPr/>
          <a:lstStyle/>
          <a:p>
            <a:fld id="{CECC3E33-B260-8541-8CC8-AD1C4FA38578}" type="slidenum">
              <a:rPr lang="en-US" smtClean="0"/>
              <a:t>14</a:t>
            </a:fld>
            <a:endParaRPr lang="en-US" dirty="0"/>
          </a:p>
        </p:txBody>
      </p:sp>
    </p:spTree>
    <p:extLst>
      <p:ext uri="{BB962C8B-B14F-4D97-AF65-F5344CB8AC3E}">
        <p14:creationId xmlns:p14="http://schemas.microsoft.com/office/powerpoint/2010/main" val="414754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Extended parts warranty now offered on all commercial splits 6 tons and above.   Available on all R Series product (3 – 27.5 ton).   Any R series unit up to 6 ton for 5 year warranty is just $91.00   Option to purchase up to 6 months after start up.   Factory tours are available at our world class LEED Certified Manufacturing facility in Monterrey, Mexico.  Convenient scheduling through your Distributor. </a:t>
            </a:r>
          </a:p>
        </p:txBody>
      </p:sp>
      <p:sp>
        <p:nvSpPr>
          <p:cNvPr id="4" name="Slide Number Placeholder 3"/>
          <p:cNvSpPr>
            <a:spLocks noGrp="1"/>
          </p:cNvSpPr>
          <p:nvPr>
            <p:ph type="sldNum" sz="quarter" idx="5"/>
          </p:nvPr>
        </p:nvSpPr>
        <p:spPr/>
        <p:txBody>
          <a:bodyPr/>
          <a:lstStyle/>
          <a:p>
            <a:fld id="{CECC3E33-B260-8541-8CC8-AD1C4FA38578}" type="slidenum">
              <a:rPr lang="en-US" smtClean="0"/>
              <a:t>15</a:t>
            </a:fld>
            <a:endParaRPr lang="en-US" dirty="0"/>
          </a:p>
        </p:txBody>
      </p:sp>
    </p:spTree>
    <p:extLst>
      <p:ext uri="{BB962C8B-B14F-4D97-AF65-F5344CB8AC3E}">
        <p14:creationId xmlns:p14="http://schemas.microsoft.com/office/powerpoint/2010/main" val="311610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Comfort Alert Diagnostics controller by Emerson.  Get to the root of the problem fast! Comes standard on all condensing units.  Diagnostics key allow Service Tech to quickly and accurately diagnose the problem. Saving the building owner $$ on labor and troubleshooting.   Red, green and yellow indicator lights indicate power, fault codes or tripped compressor or complete power failure.  The Comfort Alert diagnostics key can indicate all of the following: long run time, system tip, short cycling, locked rotor, open circuit, welded contactor and low voltage.  </a:t>
            </a:r>
          </a:p>
        </p:txBody>
      </p:sp>
      <p:sp>
        <p:nvSpPr>
          <p:cNvPr id="4" name="Slide Number Placeholder 3"/>
          <p:cNvSpPr>
            <a:spLocks noGrp="1"/>
          </p:cNvSpPr>
          <p:nvPr>
            <p:ph type="sldNum" sz="quarter" idx="5"/>
          </p:nvPr>
        </p:nvSpPr>
        <p:spPr/>
        <p:txBody>
          <a:bodyPr/>
          <a:lstStyle/>
          <a:p>
            <a:fld id="{CECC3E33-B260-8541-8CC8-AD1C4FA38578}" type="slidenum">
              <a:rPr lang="en-US" smtClean="0"/>
              <a:t>3</a:t>
            </a:fld>
            <a:endParaRPr lang="en-US" dirty="0"/>
          </a:p>
        </p:txBody>
      </p:sp>
    </p:spTree>
    <p:extLst>
      <p:ext uri="{BB962C8B-B14F-4D97-AF65-F5344CB8AC3E}">
        <p14:creationId xmlns:p14="http://schemas.microsoft.com/office/powerpoint/2010/main" val="96849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X-Vane.  Industry First. Multiple patents. Intuitive design. Currently available in 3 – 6 ton gas packs and electric cool along with our newest release X-Vane heat pumps.   Commercial training and videos available.</a:t>
            </a:r>
          </a:p>
        </p:txBody>
      </p:sp>
      <p:sp>
        <p:nvSpPr>
          <p:cNvPr id="4" name="Slide Number Placeholder 3"/>
          <p:cNvSpPr>
            <a:spLocks noGrp="1"/>
          </p:cNvSpPr>
          <p:nvPr>
            <p:ph type="sldNum" sz="quarter" idx="5"/>
          </p:nvPr>
        </p:nvSpPr>
        <p:spPr/>
        <p:txBody>
          <a:bodyPr/>
          <a:lstStyle/>
          <a:p>
            <a:fld id="{CECC3E33-B260-8541-8CC8-AD1C4FA38578}" type="slidenum">
              <a:rPr lang="en-US" smtClean="0"/>
              <a:t>4</a:t>
            </a:fld>
            <a:endParaRPr lang="en-US" dirty="0"/>
          </a:p>
        </p:txBody>
      </p:sp>
    </p:spTree>
    <p:extLst>
      <p:ext uri="{BB962C8B-B14F-4D97-AF65-F5344CB8AC3E}">
        <p14:creationId xmlns:p14="http://schemas.microsoft.com/office/powerpoint/2010/main" val="176406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industry first our patented X-Vane unit! The X-Vane features the vane axial indoor fan system replacing blower motor, fans and pulleys.  A high efficiency and larger composite outdoor fan from 3 blade to 5 from 21” to 24” a new simple and intuitive control board for setting your fan speed along with superior round tube plate fin design.   Fixed speed scroll compressor standard on 3 -5 ton and 2 stage scroll on the 6 ton.   All 3 – 5 ton high efficiency units feature 2 stage scroll compressor.  X-Vane videos and literature available!</a:t>
            </a:r>
          </a:p>
        </p:txBody>
      </p:sp>
      <p:sp>
        <p:nvSpPr>
          <p:cNvPr id="4" name="Slide Number Placeholder 3"/>
          <p:cNvSpPr>
            <a:spLocks noGrp="1"/>
          </p:cNvSpPr>
          <p:nvPr>
            <p:ph type="sldNum" sz="quarter" idx="5"/>
          </p:nvPr>
        </p:nvSpPr>
        <p:spPr/>
        <p:txBody>
          <a:bodyPr/>
          <a:lstStyle/>
          <a:p>
            <a:fld id="{CECC3E33-B260-8541-8CC8-AD1C4FA38578}" type="slidenum">
              <a:rPr lang="en-US" smtClean="0"/>
              <a:t>5</a:t>
            </a:fld>
            <a:endParaRPr lang="en-US" dirty="0"/>
          </a:p>
        </p:txBody>
      </p:sp>
    </p:spTree>
    <p:extLst>
      <p:ext uri="{BB962C8B-B14F-4D97-AF65-F5344CB8AC3E}">
        <p14:creationId xmlns:p14="http://schemas.microsoft.com/office/powerpoint/2010/main" val="378766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Patented X-Vane units is up 40% more efficient.  75% fewer moving parts means reduced maintenance.   Vane Axial Design displaces blower motor.  No belts or pulleys to replace or adjust and no shaft or shaft bearings.   Entire assembly can be disassembled and reassembled in 20 minutes. Videos available!</a:t>
            </a:r>
          </a:p>
        </p:txBody>
      </p:sp>
      <p:sp>
        <p:nvSpPr>
          <p:cNvPr id="4" name="Slide Number Placeholder 3"/>
          <p:cNvSpPr>
            <a:spLocks noGrp="1"/>
          </p:cNvSpPr>
          <p:nvPr>
            <p:ph type="sldNum" sz="quarter" idx="5"/>
          </p:nvPr>
        </p:nvSpPr>
        <p:spPr/>
        <p:txBody>
          <a:bodyPr/>
          <a:lstStyle/>
          <a:p>
            <a:fld id="{CECC3E33-B260-8541-8CC8-AD1C4FA38578}" type="slidenum">
              <a:rPr lang="en-US" smtClean="0"/>
              <a:t>6</a:t>
            </a:fld>
            <a:endParaRPr lang="en-US" dirty="0"/>
          </a:p>
        </p:txBody>
      </p:sp>
    </p:spTree>
    <p:extLst>
      <p:ext uri="{BB962C8B-B14F-4D97-AF65-F5344CB8AC3E}">
        <p14:creationId xmlns:p14="http://schemas.microsoft.com/office/powerpoint/2010/main" val="126537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 fan control board set up!  Set up instructions and diagram on face of control box.   Know your predicted ESP and CFM  use chart to find voltage then slide switch to A, B or C and fine tune the dial and you are all set! How to videos available on the </a:t>
            </a:r>
            <a:r>
              <a:rPr lang="en-US" dirty="0" err="1"/>
              <a:t>GoSite</a:t>
            </a:r>
            <a:r>
              <a:rPr lang="en-US" dirty="0"/>
              <a:t> and in MP4 Format.</a:t>
            </a:r>
          </a:p>
        </p:txBody>
      </p:sp>
      <p:sp>
        <p:nvSpPr>
          <p:cNvPr id="4" name="Slide Number Placeholder 3"/>
          <p:cNvSpPr>
            <a:spLocks noGrp="1"/>
          </p:cNvSpPr>
          <p:nvPr>
            <p:ph type="sldNum" sz="quarter" idx="5"/>
          </p:nvPr>
        </p:nvSpPr>
        <p:spPr/>
        <p:txBody>
          <a:bodyPr/>
          <a:lstStyle/>
          <a:p>
            <a:fld id="{CECC3E33-B260-8541-8CC8-AD1C4FA38578}" type="slidenum">
              <a:rPr lang="en-US" smtClean="0"/>
              <a:t>7</a:t>
            </a:fld>
            <a:endParaRPr lang="en-US" dirty="0"/>
          </a:p>
        </p:txBody>
      </p:sp>
    </p:spTree>
    <p:extLst>
      <p:ext uri="{BB962C8B-B14F-4D97-AF65-F5344CB8AC3E}">
        <p14:creationId xmlns:p14="http://schemas.microsoft.com/office/powerpoint/2010/main" val="141081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 on the highly successful and patented X-Vane platform, we now offer X-Vane Heat Pumps 3 – 6 Ton standard efficiency.  6 ton RHV is a 2 stage units with a 15 IEER.  The high efficiency RHW is a 2 stage 16 SEER unit.  Utilizes the Ultratech scroll compressor with superior and reliable round tube plate fin coil design.  Quiet with 75% fewer moving parts means less maintenance and operationally efficiency.   Wide selection of factory options and field accessories available. </a:t>
            </a:r>
          </a:p>
        </p:txBody>
      </p:sp>
      <p:sp>
        <p:nvSpPr>
          <p:cNvPr id="4" name="Slide Number Placeholder 3"/>
          <p:cNvSpPr>
            <a:spLocks noGrp="1"/>
          </p:cNvSpPr>
          <p:nvPr>
            <p:ph type="sldNum" sz="quarter" idx="5"/>
          </p:nvPr>
        </p:nvSpPr>
        <p:spPr/>
        <p:txBody>
          <a:bodyPr/>
          <a:lstStyle/>
          <a:p>
            <a:fld id="{CECC3E33-B260-8541-8CC8-AD1C4FA38578}" type="slidenum">
              <a:rPr lang="en-US" smtClean="0"/>
              <a:t>8</a:t>
            </a:fld>
            <a:endParaRPr lang="en-US" dirty="0"/>
          </a:p>
        </p:txBody>
      </p:sp>
    </p:spTree>
    <p:extLst>
      <p:ext uri="{BB962C8B-B14F-4D97-AF65-F5344CB8AC3E}">
        <p14:creationId xmlns:p14="http://schemas.microsoft.com/office/powerpoint/2010/main" val="363422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 Gas Re-Heat is available on all tiers, both standard and high efficiency.  Our hot gas re-heat provides up to 35% more moisture removal than typical conventional hot gas re-heat systems. Most competitors only offer in high efficiency and require you to use DDC Controls.</a:t>
            </a:r>
            <a:r>
              <a:rPr lang="en-US" baseline="0" dirty="0"/>
              <a:t>  Unlike our competition we offer THREE modes of reheat, sub-cooling is our specialty, allows for cooling and extra dehumidification at same time.  We offer full face re-heat coil while our competition only offers split face.  Factory installed. For humid applications consider our efficient hot gas re-heat models.  </a:t>
            </a:r>
            <a:endParaRPr lang="en-US" dirty="0"/>
          </a:p>
        </p:txBody>
      </p:sp>
      <p:sp>
        <p:nvSpPr>
          <p:cNvPr id="4" name="Slide Number Placeholder 3"/>
          <p:cNvSpPr>
            <a:spLocks noGrp="1"/>
          </p:cNvSpPr>
          <p:nvPr>
            <p:ph type="sldNum" sz="quarter" idx="10"/>
          </p:nvPr>
        </p:nvSpPr>
        <p:spPr/>
        <p:txBody>
          <a:bodyPr/>
          <a:lstStyle/>
          <a:p>
            <a:fld id="{CECC3E33-B260-8541-8CC8-AD1C4FA38578}" type="slidenum">
              <a:rPr lang="en-US" smtClean="0"/>
              <a:t>9</a:t>
            </a:fld>
            <a:endParaRPr lang="en-US" dirty="0"/>
          </a:p>
        </p:txBody>
      </p:sp>
    </p:spTree>
    <p:extLst>
      <p:ext uri="{BB962C8B-B14F-4D97-AF65-F5344CB8AC3E}">
        <p14:creationId xmlns:p14="http://schemas.microsoft.com/office/powerpoint/2010/main" val="295068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Elite Dealer Program is now available for commercial Dealers.   Same great benefits! No additional purchases required. Same eligibility requirements.  Receive access to Elite Dealer Marketing Tools and create commercial brochures with your logo!  Access to commercial financing and priority dealer locator with the Elite Dealer Icon listed on profile.  Receive cash rebates based on volume buys.  The more you sell the more you earn in rebates! Tiered rebate program gives you a path to always earn more!</a:t>
            </a:r>
          </a:p>
        </p:txBody>
      </p:sp>
      <p:sp>
        <p:nvSpPr>
          <p:cNvPr id="4" name="Slide Number Placeholder 3"/>
          <p:cNvSpPr>
            <a:spLocks noGrp="1"/>
          </p:cNvSpPr>
          <p:nvPr>
            <p:ph type="sldNum" sz="quarter" idx="5"/>
          </p:nvPr>
        </p:nvSpPr>
        <p:spPr/>
        <p:txBody>
          <a:bodyPr/>
          <a:lstStyle/>
          <a:p>
            <a:fld id="{CECC3E33-B260-8541-8CC8-AD1C4FA38578}" type="slidenum">
              <a:rPr lang="en-US" smtClean="0"/>
              <a:t>10</a:t>
            </a:fld>
            <a:endParaRPr lang="en-US" dirty="0"/>
          </a:p>
        </p:txBody>
      </p:sp>
    </p:spTree>
    <p:extLst>
      <p:ext uri="{BB962C8B-B14F-4D97-AF65-F5344CB8AC3E}">
        <p14:creationId xmlns:p14="http://schemas.microsoft.com/office/powerpoint/2010/main" val="1602448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sky, outdoor, day&#10;&#10;Description automatically generated">
            <a:extLst>
              <a:ext uri="{FF2B5EF4-FFF2-40B4-BE49-F238E27FC236}">
                <a16:creationId xmlns:a16="http://schemas.microsoft.com/office/drawing/2014/main" id="{7CC9E314-D581-4E45-B427-ECBB00F1EA0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685800" y="2021769"/>
            <a:ext cx="7772400" cy="1102519"/>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130785"/>
            <a:ext cx="6400800" cy="1314450"/>
          </a:xfrm>
        </p:spPr>
        <p:txBody>
          <a:bodyPr/>
          <a:lstStyle>
            <a:lvl1pPr marL="0" indent="0" algn="ctr">
              <a:buNone/>
              <a:defRPr>
                <a:solidFill>
                  <a:srgbClr val="0099D8"/>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0099D8"/>
                </a:solidFill>
              </a:defRPr>
            </a:lvl1pPr>
          </a:lstStyle>
          <a:p>
            <a:pPr defTabSz="457189"/>
            <a:r>
              <a:rPr lang="en-US"/>
              <a:t>Confidential and Proprietary Information – Not for Further Distribution</a:t>
            </a:r>
            <a:endParaRPr lang="en-US" dirty="0"/>
          </a:p>
        </p:txBody>
      </p:sp>
      <p:sp>
        <p:nvSpPr>
          <p:cNvPr id="6" name="Slide Number Placeholder 5"/>
          <p:cNvSpPr>
            <a:spLocks noGrp="1"/>
          </p:cNvSpPr>
          <p:nvPr>
            <p:ph type="sldNum" sz="quarter" idx="12"/>
          </p:nvPr>
        </p:nvSpPr>
        <p:spPr/>
        <p:txBody>
          <a:bodyPr/>
          <a:lstStyle>
            <a:lvl1pPr>
              <a:defRPr>
                <a:solidFill>
                  <a:srgbClr val="0099D8"/>
                </a:solidFill>
              </a:defRPr>
            </a:lvl1pPr>
          </a:lstStyle>
          <a:p>
            <a:fld id="{AF88E988-FB04-AB4E-BE5A-59F242AF7F7A}"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EE12D09-92A7-D04A-B2FF-46033A2B4E51}"/>
              </a:ext>
            </a:extLst>
          </p:cNvPr>
          <p:cNvPicPr>
            <a:picLocks noChangeAspect="1"/>
          </p:cNvPicPr>
          <p:nvPr userDrawn="1"/>
        </p:nvPicPr>
        <p:blipFill>
          <a:blip r:embed="rId3"/>
          <a:stretch>
            <a:fillRect/>
          </a:stretch>
        </p:blipFill>
        <p:spPr>
          <a:xfrm>
            <a:off x="3311819" y="661835"/>
            <a:ext cx="2612572" cy="597582"/>
          </a:xfrm>
          <a:prstGeom prst="rect">
            <a:avLst/>
          </a:prstGeom>
        </p:spPr>
      </p:pic>
    </p:spTree>
    <p:extLst>
      <p:ext uri="{BB962C8B-B14F-4D97-AF65-F5344CB8AC3E}">
        <p14:creationId xmlns:p14="http://schemas.microsoft.com/office/powerpoint/2010/main" val="174609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3B1CBBA-4246-5E4E-9B8E-532FA63D94BD}"/>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0" name="Slide Number Placeholder 5">
            <a:extLst>
              <a:ext uri="{FF2B5EF4-FFF2-40B4-BE49-F238E27FC236}">
                <a16:creationId xmlns:a16="http://schemas.microsoft.com/office/drawing/2014/main" id="{FB5E908C-3534-6A4F-BD6B-0E71B73F4DC5}"/>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1536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4FACDFC-7627-E240-99A1-AAA7782EEB77}"/>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0" name="Slide Number Placeholder 5">
            <a:extLst>
              <a:ext uri="{FF2B5EF4-FFF2-40B4-BE49-F238E27FC236}">
                <a16:creationId xmlns:a16="http://schemas.microsoft.com/office/drawing/2014/main" id="{E4637857-A7B3-6440-AA42-10449FF4904D}"/>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288869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9B6EC7C-A8BD-E643-AAE3-2791C4407F24}"/>
              </a:ext>
            </a:extLst>
          </p:cNvPr>
          <p:cNvSpPr>
            <a:spLocks noGrp="1"/>
          </p:cNvSpPr>
          <p:nvPr>
            <p:ph type="title"/>
          </p:nvPr>
        </p:nvSpPr>
        <p:spPr>
          <a:xfrm>
            <a:off x="769207" y="228193"/>
            <a:ext cx="7101405" cy="649706"/>
          </a:xfrm>
          <a:prstGeom prst="rect">
            <a:avLst/>
          </a:prstGeom>
        </p:spPr>
        <p:txBody>
          <a:bodyPr vert="horz" lIns="91440" tIns="45720" rIns="91440" bIns="45720" rtlCol="0" anchor="ctr">
            <a:normAutofit/>
          </a:bodyPr>
          <a:lstStyle/>
          <a:p>
            <a:r>
              <a:rPr lang="en-US" dirty="0"/>
              <a:t>Click to edit Master title style</a:t>
            </a:r>
          </a:p>
        </p:txBody>
      </p:sp>
      <p:sp>
        <p:nvSpPr>
          <p:cNvPr id="8" name="Content Placeholder 7"/>
          <p:cNvSpPr>
            <a:spLocks noGrp="1"/>
          </p:cNvSpPr>
          <p:nvPr>
            <p:ph sz="quarter" idx="10"/>
          </p:nvPr>
        </p:nvSpPr>
        <p:spPr>
          <a:xfrm>
            <a:off x="769938" y="1117600"/>
            <a:ext cx="7757689" cy="36846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sky, outdoor, day&#10;&#10;Description automatically generated">
            <a:extLst>
              <a:ext uri="{FF2B5EF4-FFF2-40B4-BE49-F238E27FC236}">
                <a16:creationId xmlns:a16="http://schemas.microsoft.com/office/drawing/2014/main" id="{383FB082-5BD5-9545-B4CE-D5E4FFE8EF1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rgbClr val="0099D8"/>
                </a:solidFill>
              </a:defRPr>
            </a:lvl1pPr>
          </a:lstStyle>
          <a:p>
            <a:pPr defTabSz="457189"/>
            <a:r>
              <a:rPr lang="en-US"/>
              <a:t>Confidential and Proprietary Information – Not for Further Distribution</a:t>
            </a:r>
            <a:endParaRPr lang="en-US" dirty="0"/>
          </a:p>
        </p:txBody>
      </p:sp>
      <p:sp>
        <p:nvSpPr>
          <p:cNvPr id="6" name="Slide Number Placeholder 5"/>
          <p:cNvSpPr>
            <a:spLocks noGrp="1"/>
          </p:cNvSpPr>
          <p:nvPr>
            <p:ph type="sldNum" sz="quarter" idx="12"/>
          </p:nvPr>
        </p:nvSpPr>
        <p:spPr/>
        <p:txBody>
          <a:bodyPr/>
          <a:lstStyle>
            <a:lvl1pPr>
              <a:defRPr>
                <a:solidFill>
                  <a:srgbClr val="0099D8"/>
                </a:solidFill>
              </a:defRPr>
            </a:lvl1pPr>
          </a:lstStyle>
          <a:p>
            <a:fld id="{AF88E988-FB04-AB4E-BE5A-59F242AF7F7A}" type="slidenum">
              <a:rPr lang="en-US" smtClean="0"/>
              <a:pPr/>
              <a:t>‹#›</a:t>
            </a:fld>
            <a:endParaRPr lang="en-US"/>
          </a:p>
        </p:txBody>
      </p:sp>
      <p:pic>
        <p:nvPicPr>
          <p:cNvPr id="3" name="Picture 2" descr="A picture containing logo&#10;&#10;Description automatically generated">
            <a:extLst>
              <a:ext uri="{FF2B5EF4-FFF2-40B4-BE49-F238E27FC236}">
                <a16:creationId xmlns:a16="http://schemas.microsoft.com/office/drawing/2014/main" id="{D7FD3099-949A-5C47-BE80-14AC1761957A}"/>
              </a:ext>
            </a:extLst>
          </p:cNvPr>
          <p:cNvPicPr>
            <a:picLocks noChangeAspect="1"/>
          </p:cNvPicPr>
          <p:nvPr userDrawn="1"/>
        </p:nvPicPr>
        <p:blipFill>
          <a:blip r:embed="rId3"/>
          <a:stretch>
            <a:fillRect/>
          </a:stretch>
        </p:blipFill>
        <p:spPr>
          <a:xfrm>
            <a:off x="2757288" y="1358085"/>
            <a:ext cx="3795912" cy="2901834"/>
          </a:xfrm>
          <a:prstGeom prst="rect">
            <a:avLst/>
          </a:prstGeom>
        </p:spPr>
      </p:pic>
      <p:pic>
        <p:nvPicPr>
          <p:cNvPr id="8" name="Picture 7" descr="Logo&#10;&#10;Description automatically generated">
            <a:extLst>
              <a:ext uri="{FF2B5EF4-FFF2-40B4-BE49-F238E27FC236}">
                <a16:creationId xmlns:a16="http://schemas.microsoft.com/office/drawing/2014/main" id="{AAC0D9AE-FED3-804D-8C1F-CE65381CBD49}"/>
              </a:ext>
            </a:extLst>
          </p:cNvPr>
          <p:cNvPicPr>
            <a:picLocks noChangeAspect="1"/>
          </p:cNvPicPr>
          <p:nvPr userDrawn="1"/>
        </p:nvPicPr>
        <p:blipFill>
          <a:blip r:embed="rId4"/>
          <a:stretch>
            <a:fillRect/>
          </a:stretch>
        </p:blipFill>
        <p:spPr>
          <a:xfrm>
            <a:off x="3311819" y="661835"/>
            <a:ext cx="2612572" cy="597582"/>
          </a:xfrm>
          <a:prstGeom prst="rect">
            <a:avLst/>
          </a:prstGeom>
        </p:spPr>
      </p:pic>
    </p:spTree>
    <p:extLst>
      <p:ext uri="{BB962C8B-B14F-4D97-AF65-F5344CB8AC3E}">
        <p14:creationId xmlns:p14="http://schemas.microsoft.com/office/powerpoint/2010/main" val="38159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721"/>
            <a:ext cx="8229600" cy="857250"/>
          </a:xfrm>
          <a:prstGeom prst="rect">
            <a:avLst/>
          </a:prstGeom>
        </p:spPr>
        <p:txBody>
          <a:bodyPr>
            <a:normAutofit/>
          </a:bodyPr>
          <a:lstStyle>
            <a:lvl1pPr algn="l">
              <a:defRPr sz="3200" b="1" i="0">
                <a:solidFill>
                  <a:srgbClr val="004B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07141"/>
            <a:ext cx="8229600" cy="3394472"/>
          </a:xfrm>
        </p:spPr>
        <p:txBody>
          <a:bodyPr/>
          <a:lstStyle>
            <a:lvl1pPr marL="342892" indent="-342892">
              <a:buClr>
                <a:srgbClr val="004B85"/>
              </a:buClr>
              <a:buFont typeface="Wingdings" panose="05000000000000000000" pitchFamily="2" charset="2"/>
              <a:buChar char="§"/>
              <a:defRPr sz="2400">
                <a:latin typeface="Arial" panose="020B0604020202020204" pitchFamily="34" charset="0"/>
                <a:cs typeface="Arial" panose="020B0604020202020204" pitchFamily="34" charset="0"/>
              </a:defRPr>
            </a:lvl1pPr>
            <a:lvl2pPr>
              <a:buClr>
                <a:srgbClr val="004B85"/>
              </a:buClr>
              <a:defRPr sz="2200">
                <a:latin typeface="Arial" panose="020B0604020202020204" pitchFamily="34" charset="0"/>
                <a:cs typeface="Arial" panose="020B0604020202020204" pitchFamily="34" charset="0"/>
              </a:defRPr>
            </a:lvl2pPr>
            <a:lvl3pPr marL="1142972" indent="-228594">
              <a:buClr>
                <a:srgbClr val="004B85"/>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Clr>
                <a:srgbClr val="004B85"/>
              </a:buClr>
              <a:buFont typeface="Arial" panose="020B0604020202020204" pitchFamily="34" charset="0"/>
              <a:buChar char="•"/>
              <a:defRPr sz="2000">
                <a:latin typeface="Arial" panose="020B0604020202020204" pitchFamily="34" charset="0"/>
                <a:cs typeface="Arial" panose="020B0604020202020204" pitchFamily="34" charset="0"/>
              </a:defRPr>
            </a:lvl4pPr>
            <a:lvl5pPr marL="2057348" indent="-228594">
              <a:buClr>
                <a:srgbClr val="004B85"/>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A77BE66C-0596-B143-8C26-557C8C96B1AD}"/>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6" name="Slide Number Placeholder 5">
            <a:extLst>
              <a:ext uri="{FF2B5EF4-FFF2-40B4-BE49-F238E27FC236}">
                <a16:creationId xmlns:a16="http://schemas.microsoft.com/office/drawing/2014/main" id="{2F0B1081-D584-FB40-8F90-9726E2FC16AF}"/>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367728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0D9E74-8A73-FD4E-A790-A812EC2DBEB5}"/>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1" name="Slide Number Placeholder 5">
            <a:extLst>
              <a:ext uri="{FF2B5EF4-FFF2-40B4-BE49-F238E27FC236}">
                <a16:creationId xmlns:a16="http://schemas.microsoft.com/office/drawing/2014/main" id="{7354CD9A-D38C-FA47-ADA7-5B232A421C55}"/>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42723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lumMod val="50000"/>
                    <a:lumOff val="50000"/>
                  </a:schemeClr>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solidFill>
                  <a:schemeClr val="tx1">
                    <a:lumMod val="50000"/>
                    <a:lumOff val="50000"/>
                  </a:schemeClr>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rgbClr val="0099D8"/>
                </a:solidFill>
              </a:defRPr>
            </a:lvl1pPr>
          </a:lstStyle>
          <a:p>
            <a:r>
              <a:rPr lang="en-US"/>
              <a:t>Confidential and Proprietary Information – Not for Further Distribution</a:t>
            </a:r>
          </a:p>
        </p:txBody>
      </p:sp>
      <p:sp>
        <p:nvSpPr>
          <p:cNvPr id="9" name="Slide Number Placeholder 8"/>
          <p:cNvSpPr>
            <a:spLocks noGrp="1"/>
          </p:cNvSpPr>
          <p:nvPr>
            <p:ph type="sldNum" sz="quarter" idx="12"/>
          </p:nvPr>
        </p:nvSpPr>
        <p:spPr/>
        <p:txBody>
          <a:bodyPr/>
          <a:lstStyle>
            <a:lvl1pPr>
              <a:defRPr>
                <a:solidFill>
                  <a:srgbClr val="0099D8"/>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884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AD6BAA-A2FA-F648-A667-6A9F0C9E3719}"/>
              </a:ext>
            </a:extLst>
          </p:cNvPr>
          <p:cNvSpPr>
            <a:spLocks noGrp="1"/>
          </p:cNvSpPr>
          <p:nvPr>
            <p:ph type="title" hasCustomPrompt="1"/>
          </p:nvPr>
        </p:nvSpPr>
        <p:spPr>
          <a:xfrm>
            <a:off x="457200" y="208721"/>
            <a:ext cx="8229600" cy="857250"/>
          </a:xfrm>
          <a:prstGeom prst="rect">
            <a:avLst/>
          </a:prstGeom>
        </p:spPr>
        <p:txBody>
          <a:bodyPr>
            <a:normAutofit/>
          </a:bodyPr>
          <a:lstStyle>
            <a:lvl1pPr algn="l">
              <a:defRPr sz="3200" b="1" i="0">
                <a:solidFill>
                  <a:srgbClr val="004B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Footer Placeholder 4">
            <a:extLst>
              <a:ext uri="{FF2B5EF4-FFF2-40B4-BE49-F238E27FC236}">
                <a16:creationId xmlns:a16="http://schemas.microsoft.com/office/drawing/2014/main" id="{12EA8DDC-C0A0-5E46-8D0D-3FDF57A4E7E9}"/>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1" name="Slide Number Placeholder 5">
            <a:extLst>
              <a:ext uri="{FF2B5EF4-FFF2-40B4-BE49-F238E27FC236}">
                <a16:creationId xmlns:a16="http://schemas.microsoft.com/office/drawing/2014/main" id="{26EB4297-58EE-D546-B37E-5482E755F891}"/>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39344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77D16CA3-5CDE-BC48-AD51-E5B0A178CA2D}"/>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8" name="Slide Number Placeholder 5">
            <a:extLst>
              <a:ext uri="{FF2B5EF4-FFF2-40B4-BE49-F238E27FC236}">
                <a16:creationId xmlns:a16="http://schemas.microsoft.com/office/drawing/2014/main" id="{EAAEBB9F-C15B-2246-AFD6-1E0ABCE3505A}"/>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424453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Footer Placeholder 4">
            <a:extLst>
              <a:ext uri="{FF2B5EF4-FFF2-40B4-BE49-F238E27FC236}">
                <a16:creationId xmlns:a16="http://schemas.microsoft.com/office/drawing/2014/main" id="{490E92E0-D08C-5C45-A34B-455F4D6AC6B5}"/>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1" name="Slide Number Placeholder 5">
            <a:extLst>
              <a:ext uri="{FF2B5EF4-FFF2-40B4-BE49-F238E27FC236}">
                <a16:creationId xmlns:a16="http://schemas.microsoft.com/office/drawing/2014/main" id="{29CC5245-AB46-404E-9E44-CA45CF21511D}"/>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17698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Footer Placeholder 4">
            <a:extLst>
              <a:ext uri="{FF2B5EF4-FFF2-40B4-BE49-F238E27FC236}">
                <a16:creationId xmlns:a16="http://schemas.microsoft.com/office/drawing/2014/main" id="{4045816B-126C-2C47-BD00-3CEA94F75C74}"/>
              </a:ext>
            </a:extLst>
          </p:cNvPr>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11" name="Slide Number Placeholder 5">
            <a:extLst>
              <a:ext uri="{FF2B5EF4-FFF2-40B4-BE49-F238E27FC236}">
                <a16:creationId xmlns:a16="http://schemas.microsoft.com/office/drawing/2014/main" id="{3D0012DE-D7CB-3847-8625-41BBC521446F}"/>
              </a:ext>
            </a:extLst>
          </p:cNvPr>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Tree>
    <p:extLst>
      <p:ext uri="{BB962C8B-B14F-4D97-AF65-F5344CB8AC3E}">
        <p14:creationId xmlns:p14="http://schemas.microsoft.com/office/powerpoint/2010/main" val="35018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ky, outdoor, day&#10;&#10;Description automatically generated">
            <a:extLst>
              <a:ext uri="{FF2B5EF4-FFF2-40B4-BE49-F238E27FC236}">
                <a16:creationId xmlns:a16="http://schemas.microsoft.com/office/drawing/2014/main" id="{7C69B553-E029-9F43-9CC6-AD5AA13BF35A}"/>
              </a:ext>
            </a:extLst>
          </p:cNvPr>
          <p:cNvPicPr>
            <a:picLocks noChangeAspect="1"/>
          </p:cNvPicPr>
          <p:nvPr userDrawn="1"/>
        </p:nvPicPr>
        <p:blipFill rotWithShape="1">
          <a:blip r:embed="rId14"/>
          <a:srcRect t="93827"/>
          <a:stretch/>
        </p:blipFill>
        <p:spPr>
          <a:xfrm>
            <a:off x="0" y="4825984"/>
            <a:ext cx="9144000" cy="317515"/>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70664" y="4850926"/>
            <a:ext cx="3402671" cy="273844"/>
          </a:xfrm>
          <a:prstGeom prst="rect">
            <a:avLst/>
          </a:prstGeom>
        </p:spPr>
        <p:txBody>
          <a:bodyPr vert="horz" lIns="91440" tIns="45720" rIns="91440" bIns="45720" rtlCol="0" anchor="ctr"/>
          <a:lstStyle>
            <a:lvl1pPr algn="ctr">
              <a:defRPr sz="800">
                <a:solidFill>
                  <a:srgbClr val="0099D8"/>
                </a:solidFill>
                <a:latin typeface="Arial" panose="020B0604020202020204" pitchFamily="34" charset="0"/>
                <a:cs typeface="Arial" panose="020B0604020202020204" pitchFamily="34" charset="0"/>
              </a:defRPr>
            </a:lvl1pPr>
          </a:lstStyle>
          <a:p>
            <a:pPr defTabSz="457189"/>
            <a:r>
              <a:rPr lang="en-US"/>
              <a:t>Confidential and Proprietary Information – Not for Further Distribution</a:t>
            </a:r>
            <a:endParaRPr lang="en-US" dirty="0"/>
          </a:p>
        </p:txBody>
      </p:sp>
      <p:sp>
        <p:nvSpPr>
          <p:cNvPr id="6" name="Slide Number Placeholder 5"/>
          <p:cNvSpPr>
            <a:spLocks noGrp="1"/>
          </p:cNvSpPr>
          <p:nvPr>
            <p:ph type="sldNum" sz="quarter" idx="4"/>
          </p:nvPr>
        </p:nvSpPr>
        <p:spPr>
          <a:xfrm>
            <a:off x="6553200" y="4850926"/>
            <a:ext cx="2133600" cy="273844"/>
          </a:xfrm>
          <a:prstGeom prst="rect">
            <a:avLst/>
          </a:prstGeom>
        </p:spPr>
        <p:txBody>
          <a:bodyPr vert="horz" lIns="91440" tIns="45720" rIns="91440" bIns="45720" rtlCol="0" anchor="ctr"/>
          <a:lstStyle>
            <a:lvl1pPr algn="r">
              <a:defRPr sz="800">
                <a:solidFill>
                  <a:srgbClr val="0099D8"/>
                </a:solidFill>
                <a:latin typeface="Arial" panose="020B0604020202020204" pitchFamily="34" charset="0"/>
                <a:cs typeface="Arial" panose="020B0604020202020204" pitchFamily="34" charset="0"/>
              </a:defRPr>
            </a:lvl1pPr>
          </a:lstStyle>
          <a:p>
            <a:pPr defTabSz="457189"/>
            <a:fld id="{2066355A-084C-D24E-9AD2-7E4FC41EA627}" type="slidenum">
              <a:rPr lang="en-US" smtClean="0"/>
              <a:pPr defTabSz="457189"/>
              <a:t>‹#›</a:t>
            </a:fld>
            <a:endParaRPr lang="en-US" dirty="0"/>
          </a:p>
        </p:txBody>
      </p:sp>
      <p:sp>
        <p:nvSpPr>
          <p:cNvPr id="10" name="Title Placeholder 9">
            <a:extLst>
              <a:ext uri="{FF2B5EF4-FFF2-40B4-BE49-F238E27FC236}">
                <a16:creationId xmlns:a16="http://schemas.microsoft.com/office/drawing/2014/main" id="{56188274-6B84-1542-8704-99FBF49754EB}"/>
              </a:ext>
            </a:extLst>
          </p:cNvPr>
          <p:cNvSpPr>
            <a:spLocks noGrp="1"/>
          </p:cNvSpPr>
          <p:nvPr>
            <p:ph type="title"/>
          </p:nvPr>
        </p:nvSpPr>
        <p:spPr>
          <a:xfrm>
            <a:off x="457199" y="274638"/>
            <a:ext cx="8229599" cy="9937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88303394"/>
      </p:ext>
    </p:extLst>
  </p:cSld>
  <p:clrMap bg1="lt1" tx1="dk1" bg2="lt2" tx2="dk2" accent1="accent1" accent2="accent2" accent3="accent3" accent4="accent4" accent5="accent5" accent6="accent6" hlink="hlink" folHlink="folHlink"/>
  <p:sldLayoutIdLst>
    <p:sldLayoutId id="2147483682" r:id="rId1"/>
    <p:sldLayoutId id="2147483698"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0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189" rtl="0" eaLnBrk="1" latinLnBrk="0" hangingPunct="1">
        <a:spcBef>
          <a:spcPct val="0"/>
        </a:spcBef>
        <a:buNone/>
        <a:defRPr sz="3200" b="1" i="0" kern="1200">
          <a:solidFill>
            <a:srgbClr val="004B85"/>
          </a:solidFill>
          <a:latin typeface="Arial" panose="020B0604020202020204" pitchFamily="34" charset="0"/>
          <a:ea typeface="+mj-ea"/>
          <a:cs typeface="Arial" panose="020B0604020202020204" pitchFamily="34" charset="0"/>
        </a:defRPr>
      </a:lvl1pPr>
    </p:titleStyle>
    <p:bodyStyle>
      <a:lvl1pPr marL="342892" indent="-342892" algn="l" defTabSz="457189" rtl="0" eaLnBrk="1" latinLnBrk="0" hangingPunct="1">
        <a:spcBef>
          <a:spcPct val="20000"/>
        </a:spcBef>
        <a:buClr>
          <a:srgbClr val="0099D8"/>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31" indent="-285743" algn="l" defTabSz="457189" rtl="0" eaLnBrk="1" latinLnBrk="0" hangingPunct="1">
        <a:spcBef>
          <a:spcPct val="20000"/>
        </a:spcBef>
        <a:buClr>
          <a:srgbClr val="0099D8"/>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457189" rtl="0" eaLnBrk="1" latinLnBrk="0" hangingPunct="1">
        <a:spcBef>
          <a:spcPct val="20000"/>
        </a:spcBef>
        <a:buClr>
          <a:srgbClr val="0099D8"/>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Clr>
          <a:srgbClr val="0099D8"/>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348" indent="-228594" algn="l" defTabSz="457189" rtl="0" eaLnBrk="1" latinLnBrk="0" hangingPunct="1">
        <a:spcBef>
          <a:spcPct val="20000"/>
        </a:spcBef>
        <a:buClr>
          <a:srgbClr val="0099D8"/>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C3841-DD3A-694E-99F2-5FFA68712BDF}"/>
              </a:ext>
            </a:extLst>
          </p:cNvPr>
          <p:cNvSpPr>
            <a:spLocks noGrp="1"/>
          </p:cNvSpPr>
          <p:nvPr>
            <p:ph type="ftr" sz="quarter" idx="11"/>
          </p:nvPr>
        </p:nvSpPr>
        <p:spPr/>
        <p:txBody>
          <a:bodyPr/>
          <a:lstStyle/>
          <a:p>
            <a:pPr defTabSz="457189"/>
            <a:r>
              <a:rPr lang="en-US" dirty="0"/>
              <a:t>Confidential and Proprietary Information – Not for Further Distribution</a:t>
            </a:r>
          </a:p>
        </p:txBody>
      </p:sp>
    </p:spTree>
    <p:extLst>
      <p:ext uri="{BB962C8B-B14F-4D97-AF65-F5344CB8AC3E}">
        <p14:creationId xmlns:p14="http://schemas.microsoft.com/office/powerpoint/2010/main" val="173424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COMMERCIAL ELITE DEALER PROGRAM</a:t>
            </a:r>
          </a:p>
        </p:txBody>
      </p:sp>
      <p:sp>
        <p:nvSpPr>
          <p:cNvPr id="20" name="Rectangle 19"/>
          <p:cNvSpPr/>
          <p:nvPr/>
        </p:nvSpPr>
        <p:spPr>
          <a:xfrm>
            <a:off x="859809" y="1220872"/>
            <a:ext cx="7101404" cy="3416320"/>
          </a:xfrm>
          <a:prstGeom prst="rect">
            <a:avLst/>
          </a:prstGeom>
        </p:spPr>
        <p:txBody>
          <a:bodyPr wrap="square">
            <a:spAutoFit/>
          </a:bodyPr>
          <a:lstStyle/>
          <a:p>
            <a:r>
              <a:rPr lang="en-US" dirty="0">
                <a:latin typeface="Arial" panose="020B0604020202020204" pitchFamily="34" charset="0"/>
                <a:ea typeface="Lato Light" panose="020B0604020202020204" charset="0"/>
                <a:cs typeface="Arial" panose="020B0604020202020204" pitchFamily="34" charset="0"/>
              </a:rPr>
              <a:t>Commercial units now apply towards Elite Dealer Qualification</a:t>
            </a:r>
          </a:p>
          <a:p>
            <a:r>
              <a:rPr lang="en-US" dirty="0">
                <a:latin typeface="Arial" panose="020B0604020202020204" pitchFamily="34" charset="0"/>
                <a:ea typeface="Lato Light" panose="020B0604020202020204" charset="0"/>
                <a:cs typeface="Arial" panose="020B0604020202020204" pitchFamily="34" charset="0"/>
              </a:rPr>
              <a:t>Receive monthly Tech Tips</a:t>
            </a:r>
          </a:p>
          <a:p>
            <a:r>
              <a:rPr lang="en-US" dirty="0">
                <a:latin typeface="Arial" panose="020B0604020202020204" pitchFamily="34" charset="0"/>
                <a:ea typeface="Lato Light" panose="020B0604020202020204" charset="0"/>
                <a:cs typeface="Arial" panose="020B0604020202020204" pitchFamily="34" charset="0"/>
              </a:rPr>
              <a:t>Online Review Management</a:t>
            </a:r>
          </a:p>
          <a:p>
            <a:r>
              <a:rPr lang="en-US" dirty="0">
                <a:latin typeface="Arial" panose="020B0604020202020204" pitchFamily="34" charset="0"/>
                <a:ea typeface="Lato Light" panose="020B0604020202020204" charset="0"/>
                <a:cs typeface="Arial" panose="020B0604020202020204" pitchFamily="34" charset="0"/>
              </a:rPr>
              <a:t>Commercial Financing – close more jobs</a:t>
            </a:r>
          </a:p>
          <a:p>
            <a:r>
              <a:rPr lang="en-US" dirty="0">
                <a:latin typeface="Arial" panose="020B0604020202020204" pitchFamily="34" charset="0"/>
                <a:ea typeface="Lato Light" panose="020B0604020202020204" charset="0"/>
                <a:cs typeface="Arial" panose="020B0604020202020204" pitchFamily="34" charset="0"/>
              </a:rPr>
              <a:t>Priority Dealer Locator</a:t>
            </a:r>
          </a:p>
          <a:p>
            <a:r>
              <a:rPr lang="en-US" dirty="0">
                <a:latin typeface="Arial" panose="020B0604020202020204" pitchFamily="34" charset="0"/>
                <a:ea typeface="Lato Light" panose="020B0604020202020204" charset="0"/>
                <a:cs typeface="Arial" panose="020B0604020202020204" pitchFamily="34" charset="0"/>
              </a:rPr>
              <a:t>Create your own Custom Brochures</a:t>
            </a:r>
          </a:p>
          <a:p>
            <a:r>
              <a:rPr lang="en-US" dirty="0">
                <a:latin typeface="Arial" panose="020B0604020202020204" pitchFamily="34" charset="0"/>
                <a:ea typeface="Lato Light" panose="020B0604020202020204" charset="0"/>
                <a:cs typeface="Arial" panose="020B0604020202020204" pitchFamily="34" charset="0"/>
              </a:rPr>
              <a:t>Commercial Dealer Training</a:t>
            </a:r>
          </a:p>
          <a:p>
            <a:r>
              <a:rPr lang="en-US" dirty="0">
                <a:latin typeface="Arial" panose="020B0604020202020204" pitchFamily="34" charset="0"/>
                <a:ea typeface="Lato Light" panose="020B0604020202020204" charset="0"/>
                <a:cs typeface="Arial" panose="020B0604020202020204" pitchFamily="34" charset="0"/>
              </a:rPr>
              <a:t>Elite Dealer Icon Listed on Profile</a:t>
            </a:r>
          </a:p>
          <a:p>
            <a:r>
              <a:rPr lang="en-US" dirty="0">
                <a:latin typeface="Arial" panose="020B0604020202020204" pitchFamily="34" charset="0"/>
                <a:ea typeface="Lato Light" panose="020B0604020202020204" charset="0"/>
                <a:cs typeface="Arial" panose="020B0604020202020204" pitchFamily="34" charset="0"/>
              </a:rPr>
              <a:t>Access to Elite Dealer Marketing Tools</a:t>
            </a:r>
          </a:p>
          <a:p>
            <a:r>
              <a:rPr lang="en-US" dirty="0">
                <a:latin typeface="Arial" panose="020B0604020202020204" pitchFamily="34" charset="0"/>
                <a:ea typeface="Lato Light" panose="020B0604020202020204" charset="0"/>
                <a:cs typeface="Arial" panose="020B0604020202020204" pitchFamily="34" charset="0"/>
              </a:rPr>
              <a:t>Volume $ rebates based on qualified commercial buys!</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No sign up cost or annual subscription!</a:t>
            </a:r>
          </a:p>
        </p:txBody>
      </p:sp>
      <p:sp>
        <p:nvSpPr>
          <p:cNvPr id="3" name="TextBox 2"/>
          <p:cNvSpPr txBox="1"/>
          <p:nvPr/>
        </p:nvSpPr>
        <p:spPr>
          <a:xfrm>
            <a:off x="5539494" y="927076"/>
            <a:ext cx="289069" cy="230832"/>
          </a:xfrm>
          <a:prstGeom prst="rect">
            <a:avLst/>
          </a:prstGeom>
          <a:solidFill>
            <a:schemeClr val="bg1"/>
          </a:solidFill>
        </p:spPr>
        <p:txBody>
          <a:bodyPr wrap="square" rtlCol="0">
            <a:spAutoFit/>
          </a:bodyPr>
          <a:lstStyle/>
          <a:p>
            <a:pPr algn="l"/>
            <a:endParaRPr lang="en-US" sz="900" b="0" i="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6033BC2B-F868-463A-AFCB-0EC52C4649C5}"/>
              </a:ext>
            </a:extLst>
          </p:cNvPr>
          <p:cNvSpPr txBox="1"/>
          <p:nvPr/>
        </p:nvSpPr>
        <p:spPr>
          <a:xfrm>
            <a:off x="859809" y="819807"/>
            <a:ext cx="4327046" cy="338554"/>
          </a:xfrm>
          <a:prstGeom prst="rect">
            <a:avLst/>
          </a:prstGeom>
          <a:noFill/>
        </p:spPr>
        <p:txBody>
          <a:bodyPr wrap="square" rtlCol="0">
            <a:spAutoFit/>
          </a:bodyPr>
          <a:lstStyle/>
          <a:p>
            <a:pPr algn="l"/>
            <a:r>
              <a:rPr lang="en-US" sz="1400" b="0" i="0" spc="300" dirty="0">
                <a:solidFill>
                  <a:srgbClr val="004A7F"/>
                </a:solidFill>
                <a:latin typeface="Arial" panose="020B0604020202020204" pitchFamily="34" charset="0"/>
                <a:ea typeface="Lato" panose="020F0502020204030203" pitchFamily="34" charset="0"/>
                <a:cs typeface="Arial" panose="020B0604020202020204" pitchFamily="34" charset="0"/>
              </a:rPr>
              <a:t>BECOME AN ELITE DEALER</a:t>
            </a:r>
            <a:r>
              <a:rPr lang="en-US" sz="1600" b="0" i="0" spc="300" dirty="0">
                <a:solidFill>
                  <a:srgbClr val="004A7F"/>
                </a:solidFill>
                <a:latin typeface="Lato" panose="020F0502020204030203" pitchFamily="34" charset="0"/>
                <a:ea typeface="Lato" panose="020F0502020204030203" pitchFamily="34" charset="0"/>
                <a:cs typeface="Lato" panose="020F0502020204030203" pitchFamily="34" charset="0"/>
              </a:rPr>
              <a:t>!</a:t>
            </a:r>
          </a:p>
        </p:txBody>
      </p:sp>
      <p:pic>
        <p:nvPicPr>
          <p:cNvPr id="9" name="Picture 8">
            <a:extLst>
              <a:ext uri="{FF2B5EF4-FFF2-40B4-BE49-F238E27FC236}">
                <a16:creationId xmlns:a16="http://schemas.microsoft.com/office/drawing/2014/main" id="{D0F46A34-60E0-4C51-85E5-04D98AA90F59}"/>
              </a:ext>
            </a:extLst>
          </p:cNvPr>
          <p:cNvPicPr>
            <a:picLocks noChangeAspect="1"/>
          </p:cNvPicPr>
          <p:nvPr/>
        </p:nvPicPr>
        <p:blipFill>
          <a:blip r:embed="rId3"/>
          <a:stretch>
            <a:fillRect/>
          </a:stretch>
        </p:blipFill>
        <p:spPr>
          <a:xfrm>
            <a:off x="6012587" y="1624975"/>
            <a:ext cx="2389839" cy="2334970"/>
          </a:xfrm>
          <a:prstGeom prst="rect">
            <a:avLst/>
          </a:prstGeom>
        </p:spPr>
      </p:pic>
      <p:sp>
        <p:nvSpPr>
          <p:cNvPr id="7" name="Footer Placeholder 6">
            <a:extLst>
              <a:ext uri="{FF2B5EF4-FFF2-40B4-BE49-F238E27FC236}">
                <a16:creationId xmlns:a16="http://schemas.microsoft.com/office/drawing/2014/main" id="{B6EBAB90-752E-4242-A032-F7F3349CFDD2}"/>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25318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ROOFTOP REPLACEMENT GUIDE</a:t>
            </a:r>
          </a:p>
        </p:txBody>
      </p:sp>
      <p:sp>
        <p:nvSpPr>
          <p:cNvPr id="20" name="Rectangle 19"/>
          <p:cNvSpPr/>
          <p:nvPr/>
        </p:nvSpPr>
        <p:spPr>
          <a:xfrm>
            <a:off x="859809" y="1362074"/>
            <a:ext cx="4572000" cy="2862322"/>
          </a:xfrm>
          <a:prstGeom prst="rect">
            <a:avLst/>
          </a:prstGeom>
        </p:spPr>
        <p:txBody>
          <a:bodyPr>
            <a:spAutoFit/>
          </a:bodyPr>
          <a:lstStyle/>
          <a:p>
            <a:pPr marL="285750" indent="-285750">
              <a:buFont typeface="Arial" panose="020B0604020202020204" pitchFamily="34" charset="0"/>
              <a:buChar char="•"/>
            </a:pPr>
            <a:r>
              <a:rPr lang="en-US" dirty="0">
                <a:latin typeface="Arial" panose="020B0604020202020204" pitchFamily="34" charset="0"/>
                <a:ea typeface="Lato Light" panose="020B0604020202020204" charset="0"/>
                <a:cs typeface="Arial" panose="020B0604020202020204" pitchFamily="34" charset="0"/>
              </a:rPr>
              <a:t>Build the correct unit the 1</a:t>
            </a:r>
            <a:r>
              <a:rPr lang="en-US" baseline="30000" dirty="0">
                <a:latin typeface="Arial" panose="020B0604020202020204" pitchFamily="34" charset="0"/>
                <a:ea typeface="Lato Light" panose="020B0604020202020204" charset="0"/>
                <a:cs typeface="Arial" panose="020B0604020202020204" pitchFamily="34" charset="0"/>
              </a:rPr>
              <a:t>st</a:t>
            </a:r>
            <a:r>
              <a:rPr lang="en-US" dirty="0">
                <a:latin typeface="Arial" panose="020B0604020202020204" pitchFamily="34" charset="0"/>
                <a:ea typeface="Lato Light" panose="020B0604020202020204" charset="0"/>
                <a:cs typeface="Arial" panose="020B0604020202020204" pitchFamily="34" charset="0"/>
              </a:rPr>
              <a:t> time</a:t>
            </a:r>
          </a:p>
          <a:p>
            <a:endParaRPr lang="en-US" dirty="0">
              <a:latin typeface="Arial" panose="020B0604020202020204" pitchFamily="34" charset="0"/>
              <a:ea typeface="Lato Light" panose="020B060402020202020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Lato Light" panose="020B0604020202020204" charset="0"/>
                <a:cs typeface="Arial" panose="020B0604020202020204" pitchFamily="34" charset="0"/>
              </a:rPr>
              <a:t>Ask the right questions for the job</a:t>
            </a:r>
          </a:p>
          <a:p>
            <a:endParaRPr lang="en-US" dirty="0">
              <a:latin typeface="Arial" panose="020B0604020202020204" pitchFamily="34" charset="0"/>
              <a:ea typeface="Lato Light" panose="020B060402020202020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Lato Light" panose="020B0604020202020204" charset="0"/>
                <a:cs typeface="Arial" panose="020B0604020202020204" pitchFamily="34" charset="0"/>
              </a:rPr>
              <a:t>Customer sign off – protect relationship</a:t>
            </a:r>
          </a:p>
          <a:p>
            <a:endParaRPr lang="en-US" dirty="0">
              <a:latin typeface="Arial" panose="020B0604020202020204" pitchFamily="34" charset="0"/>
              <a:ea typeface="Lato Light" panose="020B060402020202020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Lato Light" panose="020B0604020202020204" charset="0"/>
                <a:cs typeface="Arial" panose="020B0604020202020204" pitchFamily="34" charset="0"/>
              </a:rPr>
              <a:t>Fillable and in .pdf format</a:t>
            </a:r>
          </a:p>
          <a:p>
            <a:endParaRPr lang="en-US" dirty="0">
              <a:latin typeface="Arial" panose="020B0604020202020204" pitchFamily="34" charset="0"/>
              <a:ea typeface="Lato Light" panose="020B060402020202020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Lato Light" panose="020B0604020202020204" charset="0"/>
                <a:cs typeface="Arial" panose="020B0604020202020204" pitchFamily="34" charset="0"/>
              </a:rPr>
              <a:t>On the </a:t>
            </a:r>
            <a:r>
              <a:rPr lang="en-US" dirty="0" err="1">
                <a:latin typeface="Arial" panose="020B0604020202020204" pitchFamily="34" charset="0"/>
                <a:ea typeface="Lato Light" panose="020B0604020202020204" charset="0"/>
                <a:cs typeface="Arial" panose="020B0604020202020204" pitchFamily="34" charset="0"/>
              </a:rPr>
              <a:t>GoSite</a:t>
            </a:r>
            <a:r>
              <a:rPr lang="en-US" dirty="0">
                <a:latin typeface="Arial" panose="020B0604020202020204" pitchFamily="34" charset="0"/>
                <a:ea typeface="Lato Light" panose="020B0604020202020204" charset="0"/>
                <a:cs typeface="Arial" panose="020B0604020202020204" pitchFamily="34" charset="0"/>
              </a:rPr>
              <a:t> and HVAC Partners</a:t>
            </a:r>
          </a:p>
          <a:p>
            <a:endParaRPr lang="en-US" dirty="0">
              <a:latin typeface="Arial" panose="020B0604020202020204" pitchFamily="34" charset="0"/>
              <a:ea typeface="Lato Light" panose="020B0604020202020204" charset="0"/>
              <a:cs typeface="Arial" panose="020B0604020202020204" pitchFamily="34" charset="0"/>
            </a:endParaRPr>
          </a:p>
        </p:txBody>
      </p:sp>
      <p:sp>
        <p:nvSpPr>
          <p:cNvPr id="3" name="TextBox 2"/>
          <p:cNvSpPr txBox="1"/>
          <p:nvPr/>
        </p:nvSpPr>
        <p:spPr>
          <a:xfrm>
            <a:off x="5539494" y="927076"/>
            <a:ext cx="289069" cy="230832"/>
          </a:xfrm>
          <a:prstGeom prst="rect">
            <a:avLst/>
          </a:prstGeom>
          <a:solidFill>
            <a:schemeClr val="bg1"/>
          </a:solidFill>
        </p:spPr>
        <p:txBody>
          <a:bodyPr wrap="square" rtlCol="0">
            <a:spAutoFit/>
          </a:bodyPr>
          <a:lstStyle/>
          <a:p>
            <a:pPr algn="l"/>
            <a:endParaRPr lang="en-US" sz="900" b="0" i="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7E9D69A6-B2A0-4DD6-9AAA-F767D6B8EDEF}"/>
              </a:ext>
            </a:extLst>
          </p:cNvPr>
          <p:cNvPicPr>
            <a:picLocks noChangeAspect="1"/>
          </p:cNvPicPr>
          <p:nvPr/>
        </p:nvPicPr>
        <p:blipFill>
          <a:blip r:embed="rId3"/>
          <a:stretch>
            <a:fillRect/>
          </a:stretch>
        </p:blipFill>
        <p:spPr>
          <a:xfrm>
            <a:off x="5431809" y="1042492"/>
            <a:ext cx="2749606" cy="3642879"/>
          </a:xfrm>
          <a:prstGeom prst="rect">
            <a:avLst/>
          </a:prstGeom>
        </p:spPr>
      </p:pic>
      <p:sp>
        <p:nvSpPr>
          <p:cNvPr id="8" name="Footer Placeholder 7">
            <a:extLst>
              <a:ext uri="{FF2B5EF4-FFF2-40B4-BE49-F238E27FC236}">
                <a16:creationId xmlns:a16="http://schemas.microsoft.com/office/drawing/2014/main" id="{54F273CA-AC48-4543-A9CF-B5E25B7634A5}"/>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89610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9811-8A2D-438E-8C01-5F0D39AA7B67}"/>
              </a:ext>
            </a:extLst>
          </p:cNvPr>
          <p:cNvSpPr>
            <a:spLocks noGrp="1"/>
          </p:cNvSpPr>
          <p:nvPr>
            <p:ph type="title"/>
          </p:nvPr>
        </p:nvSpPr>
        <p:spPr/>
        <p:txBody>
          <a:bodyPr/>
          <a:lstStyle/>
          <a:p>
            <a:r>
              <a:rPr lang="en-US" dirty="0"/>
              <a:t>ROOFTOP MOBILE APP</a:t>
            </a:r>
          </a:p>
        </p:txBody>
      </p:sp>
      <p:pic>
        <p:nvPicPr>
          <p:cNvPr id="14" name="Picture 13" descr="Graphical user interface, text, application, email&#10;&#10;Description automatically generated">
            <a:extLst>
              <a:ext uri="{FF2B5EF4-FFF2-40B4-BE49-F238E27FC236}">
                <a16:creationId xmlns:a16="http://schemas.microsoft.com/office/drawing/2014/main" id="{BB65D627-6A66-46D1-8234-AE7691043E01}"/>
              </a:ext>
            </a:extLst>
          </p:cNvPr>
          <p:cNvPicPr>
            <a:picLocks noChangeAspect="1"/>
          </p:cNvPicPr>
          <p:nvPr/>
        </p:nvPicPr>
        <p:blipFill>
          <a:blip r:embed="rId3"/>
          <a:stretch>
            <a:fillRect/>
          </a:stretch>
        </p:blipFill>
        <p:spPr>
          <a:xfrm>
            <a:off x="4571999" y="1023388"/>
            <a:ext cx="1742090" cy="3772206"/>
          </a:xfrm>
          <a:prstGeom prst="rect">
            <a:avLst/>
          </a:prstGeom>
        </p:spPr>
      </p:pic>
      <p:grpSp>
        <p:nvGrpSpPr>
          <p:cNvPr id="16" name="Group 15">
            <a:extLst>
              <a:ext uri="{FF2B5EF4-FFF2-40B4-BE49-F238E27FC236}">
                <a16:creationId xmlns:a16="http://schemas.microsoft.com/office/drawing/2014/main" id="{BED921EE-D03C-42C0-9D02-53979F9F7BE4}"/>
              </a:ext>
            </a:extLst>
          </p:cNvPr>
          <p:cNvGrpSpPr/>
          <p:nvPr/>
        </p:nvGrpSpPr>
        <p:grpSpPr>
          <a:xfrm>
            <a:off x="6273335" y="601223"/>
            <a:ext cx="2709782" cy="4221165"/>
            <a:chOff x="2247571" y="-23388"/>
            <a:chExt cx="4644096" cy="6858000"/>
          </a:xfrm>
        </p:grpSpPr>
        <p:pic>
          <p:nvPicPr>
            <p:cNvPr id="17" name="Picture 16">
              <a:extLst>
                <a:ext uri="{FF2B5EF4-FFF2-40B4-BE49-F238E27FC236}">
                  <a16:creationId xmlns:a16="http://schemas.microsoft.com/office/drawing/2014/main" id="{D1257F6C-C8C2-4627-847C-F9E70A377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571" y="-23388"/>
              <a:ext cx="4644096" cy="6858000"/>
            </a:xfrm>
            <a:prstGeom prst="rect">
              <a:avLst/>
            </a:prstGeom>
          </p:spPr>
        </p:pic>
        <p:pic>
          <p:nvPicPr>
            <p:cNvPr id="18" name="Picture 17">
              <a:extLst>
                <a:ext uri="{FF2B5EF4-FFF2-40B4-BE49-F238E27FC236}">
                  <a16:creationId xmlns:a16="http://schemas.microsoft.com/office/drawing/2014/main" id="{A1756C55-2E0D-4196-8232-4207A8F55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986057"/>
              <a:ext cx="1938377" cy="3345105"/>
            </a:xfrm>
            <a:prstGeom prst="rect">
              <a:avLst/>
            </a:prstGeom>
          </p:spPr>
        </p:pic>
      </p:grpSp>
      <p:sp>
        <p:nvSpPr>
          <p:cNvPr id="19" name="Content Placeholder 1">
            <a:extLst>
              <a:ext uri="{FF2B5EF4-FFF2-40B4-BE49-F238E27FC236}">
                <a16:creationId xmlns:a16="http://schemas.microsoft.com/office/drawing/2014/main" id="{4D034323-6958-490D-815F-92A156BDAC94}"/>
              </a:ext>
            </a:extLst>
          </p:cNvPr>
          <p:cNvSpPr txBox="1">
            <a:spLocks/>
          </p:cNvSpPr>
          <p:nvPr/>
        </p:nvSpPr>
        <p:spPr bwMode="auto">
          <a:xfrm>
            <a:off x="570784" y="1065971"/>
            <a:ext cx="3704898" cy="367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charset="0"/>
              <a:defRPr sz="2400">
                <a:solidFill>
                  <a:schemeClr val="tx1"/>
                </a:solidFill>
                <a:latin typeface="Arial" charset="0"/>
              </a:defRPr>
            </a:lvl1pPr>
            <a:lvl2pPr eaLnBrk="0" hangingPunct="0">
              <a:spcBef>
                <a:spcPts val="1200"/>
              </a:spcBef>
              <a:buFont typeface="Arial" charset="0"/>
              <a:defRPr sz="2200">
                <a:solidFill>
                  <a:schemeClr val="tx1"/>
                </a:solidFill>
                <a:latin typeface="Arial" charset="0"/>
              </a:defRPr>
            </a:lvl2pPr>
            <a:lvl3pPr marL="1143000" indent="-228600" eaLnBrk="0" hangingPunct="0">
              <a:spcBef>
                <a:spcPts val="1200"/>
              </a:spcBef>
              <a:buFont typeface="Arial" charset="0"/>
              <a:defRPr sz="2000">
                <a:solidFill>
                  <a:schemeClr val="tx1"/>
                </a:solidFill>
                <a:latin typeface="Arial" charset="0"/>
              </a:defRPr>
            </a:lvl3pPr>
            <a:lvl4pPr marL="1600200" indent="-228600" eaLnBrk="0" hangingPunct="0">
              <a:spcBef>
                <a:spcPts val="1200"/>
              </a:spcBef>
              <a:buFont typeface="Arial" charset="0"/>
              <a:defRPr>
                <a:solidFill>
                  <a:schemeClr val="tx1"/>
                </a:solidFill>
                <a:latin typeface="Arial" charset="0"/>
              </a:defRPr>
            </a:lvl4pPr>
            <a:lvl5pPr marL="2057400" indent="-228600" eaLnBrk="0" hangingPunct="0">
              <a:spcBef>
                <a:spcPts val="1200"/>
              </a:spcBef>
              <a:buFont typeface="Arial" charset="0"/>
              <a:defRPr>
                <a:solidFill>
                  <a:schemeClr val="tx1"/>
                </a:solidFill>
                <a:latin typeface="Arial" charset="0"/>
              </a:defRPr>
            </a:lvl5pPr>
            <a:lvl6pPr marL="2514600" indent="-228600" eaLnBrk="0" fontAlgn="base" hangingPunct="0">
              <a:spcBef>
                <a:spcPts val="1200"/>
              </a:spcBef>
              <a:spcAft>
                <a:spcPct val="0"/>
              </a:spcAft>
              <a:buFont typeface="Arial" charset="0"/>
              <a:defRPr>
                <a:solidFill>
                  <a:schemeClr val="tx1"/>
                </a:solidFill>
                <a:latin typeface="Arial" charset="0"/>
              </a:defRPr>
            </a:lvl6pPr>
            <a:lvl7pPr marL="2971800" indent="-228600" eaLnBrk="0" fontAlgn="base" hangingPunct="0">
              <a:spcBef>
                <a:spcPts val="1200"/>
              </a:spcBef>
              <a:spcAft>
                <a:spcPct val="0"/>
              </a:spcAft>
              <a:buFont typeface="Arial" charset="0"/>
              <a:defRPr>
                <a:solidFill>
                  <a:schemeClr val="tx1"/>
                </a:solidFill>
                <a:latin typeface="Arial" charset="0"/>
              </a:defRPr>
            </a:lvl7pPr>
            <a:lvl8pPr marL="3429000" indent="-228600" eaLnBrk="0" fontAlgn="base" hangingPunct="0">
              <a:spcBef>
                <a:spcPts val="1200"/>
              </a:spcBef>
              <a:spcAft>
                <a:spcPct val="0"/>
              </a:spcAft>
              <a:buFont typeface="Arial" charset="0"/>
              <a:defRPr>
                <a:solidFill>
                  <a:schemeClr val="tx1"/>
                </a:solidFill>
                <a:latin typeface="Arial" charset="0"/>
              </a:defRPr>
            </a:lvl8pPr>
            <a:lvl9pPr marL="3886200" indent="-228600" eaLnBrk="0" fontAlgn="base" hangingPunct="0">
              <a:spcBef>
                <a:spcPts val="1200"/>
              </a:spcBef>
              <a:spcAft>
                <a:spcPct val="0"/>
              </a:spcAft>
              <a:buFont typeface="Arial" charset="0"/>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On the spot selection of rooftop units </a:t>
            </a:r>
          </a:p>
          <a:p>
            <a:pPr marL="742950" marR="0" lvl="1" indent="-285750" defTabSz="914400" eaLnBrk="1" fontAlgn="base" latinLnBrk="0" hangingPunct="1">
              <a:lnSpc>
                <a:spcPct val="100000"/>
              </a:lnSpc>
              <a:spcBef>
                <a:spcPct val="0"/>
              </a:spcBef>
              <a:spcAft>
                <a:spcPct val="0"/>
              </a:spcAft>
              <a:buClr>
                <a:srgbClr val="004B85"/>
              </a:buClr>
              <a:buSzTx/>
              <a:buFont typeface="Wingdings" pitchFamily="2" charset="2"/>
              <a:buChar char="§"/>
              <a:tabLst/>
              <a:defRPr/>
            </a:pPr>
            <a:r>
              <a:rPr kumimoji="0" lang="en-US" altLang="en-US" sz="1400" b="0" i="0" u="none" strike="noStrike" kern="0" cap="none" spc="0" normalizeH="0" baseline="0" noProof="0" dirty="0">
                <a:ln>
                  <a:noFill/>
                </a:ln>
                <a:solidFill>
                  <a:prstClr val="black"/>
                </a:solidFill>
                <a:effectLst/>
                <a:uLnTx/>
                <a:uFillTx/>
                <a:latin typeface="Arial" charset="0"/>
              </a:rPr>
              <a:t>New Construction </a:t>
            </a:r>
          </a:p>
          <a:p>
            <a:pPr marL="742950" marR="0" lvl="1" indent="-285750" defTabSz="914400" eaLnBrk="1" fontAlgn="base" latinLnBrk="0" hangingPunct="1">
              <a:lnSpc>
                <a:spcPct val="100000"/>
              </a:lnSpc>
              <a:spcBef>
                <a:spcPct val="0"/>
              </a:spcBef>
              <a:spcAft>
                <a:spcPct val="0"/>
              </a:spcAft>
              <a:buClr>
                <a:srgbClr val="004B85"/>
              </a:buClr>
              <a:buSzTx/>
              <a:buFont typeface="Wingdings" pitchFamily="2" charset="2"/>
              <a:buChar char="§"/>
              <a:tabLst/>
              <a:defRPr/>
            </a:pPr>
            <a:r>
              <a:rPr kumimoji="0" lang="en-US" altLang="en-US" sz="1400" b="0" i="0" u="none" strike="noStrike" kern="0" cap="none" spc="0" normalizeH="0" baseline="0" noProof="0" dirty="0">
                <a:ln>
                  <a:noFill/>
                </a:ln>
                <a:solidFill>
                  <a:prstClr val="black"/>
                </a:solidFill>
                <a:effectLst/>
                <a:uLnTx/>
                <a:uFillTx/>
                <a:latin typeface="Arial" charset="0"/>
              </a:rPr>
              <a:t>Replacement</a:t>
            </a:r>
          </a:p>
          <a:p>
            <a:pPr marL="0" marR="0" lvl="0" indent="0" defTabSz="914400" eaLnBrk="1" fontAlgn="base" latinLnBrk="0" hangingPunct="1">
              <a:lnSpc>
                <a:spcPct val="100000"/>
              </a:lnSpc>
              <a:spcBef>
                <a:spcPct val="0"/>
              </a:spcBef>
              <a:spcAft>
                <a:spcPct val="0"/>
              </a:spcAft>
              <a:buClrTx/>
              <a:buSzTx/>
              <a:buFont typeface="Arial" charset="0"/>
              <a:buNone/>
              <a:tabLst/>
              <a:defRPr/>
            </a:pPr>
            <a:endParaRPr kumimoji="0" lang="en-US" altLang="en-US" sz="14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Auto Populated with Competitor Units</a:t>
            </a:r>
          </a:p>
          <a:p>
            <a:pPr marL="0" marR="0" lvl="0" indent="0" defTabSz="914400" eaLnBrk="1" fontAlgn="base" latinLnBrk="0" hangingPunct="1">
              <a:lnSpc>
                <a:spcPct val="100000"/>
              </a:lnSpc>
              <a:spcBef>
                <a:spcPct val="0"/>
              </a:spcBef>
              <a:spcAft>
                <a:spcPct val="0"/>
              </a:spcAft>
              <a:buClrTx/>
              <a:buSzTx/>
              <a:buFont typeface="Arial" charset="0"/>
              <a:buNone/>
              <a:tabLst/>
              <a:defRPr/>
            </a:pPr>
            <a:endParaRPr kumimoji="0" lang="en-US" altLang="en-US" sz="14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Advises if Adapter Curb is Required</a:t>
            </a:r>
          </a:p>
          <a:p>
            <a:pPr marL="0" marR="0" lvl="0" indent="0" defTabSz="914400" eaLnBrk="1" fontAlgn="base" latinLnBrk="0" hangingPunct="1">
              <a:lnSpc>
                <a:spcPct val="100000"/>
              </a:lnSpc>
              <a:spcBef>
                <a:spcPct val="0"/>
              </a:spcBef>
              <a:spcAft>
                <a:spcPct val="0"/>
              </a:spcAft>
              <a:buClrTx/>
              <a:buSzTx/>
              <a:buFont typeface="Arial" charset="0"/>
              <a:buNone/>
              <a:tabLst/>
              <a:defRPr/>
            </a:pPr>
            <a:endParaRPr kumimoji="0" lang="en-US" altLang="en-US" sz="14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Provides Size, Weight, Base Electrical Data</a:t>
            </a:r>
          </a:p>
          <a:p>
            <a:pPr marL="0" marR="0" lvl="0" indent="0" defTabSz="914400" eaLnBrk="1" fontAlgn="base" latinLnBrk="0" hangingPunct="1">
              <a:lnSpc>
                <a:spcPct val="100000"/>
              </a:lnSpc>
              <a:spcBef>
                <a:spcPct val="0"/>
              </a:spcBef>
              <a:spcAft>
                <a:spcPct val="0"/>
              </a:spcAft>
              <a:buClrTx/>
              <a:buSzTx/>
              <a:buFont typeface="Arial" charset="0"/>
              <a:buNone/>
              <a:tabLst/>
              <a:defRPr/>
            </a:pPr>
            <a:endParaRPr kumimoji="0" lang="en-US" altLang="en-US" sz="14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Units by Model, Size or CFM</a:t>
            </a:r>
          </a:p>
          <a:p>
            <a:pPr marL="0" marR="0" lvl="0" indent="0" defTabSz="914400" eaLnBrk="1" fontAlgn="base" latinLnBrk="0" hangingPunct="1">
              <a:lnSpc>
                <a:spcPct val="100000"/>
              </a:lnSpc>
              <a:spcBef>
                <a:spcPct val="0"/>
              </a:spcBef>
              <a:spcAft>
                <a:spcPct val="0"/>
              </a:spcAft>
              <a:buClrTx/>
              <a:buSzTx/>
              <a:buFont typeface="Arial" charset="0"/>
              <a:buNone/>
              <a:tabLst/>
              <a:defRPr/>
            </a:pPr>
            <a:endParaRPr kumimoji="0" lang="en-US" altLang="en-US" sz="14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20000"/>
              </a:spcBef>
              <a:spcAft>
                <a:spcPct val="0"/>
              </a:spcAft>
              <a:buClrTx/>
              <a:buSzTx/>
              <a:buFont typeface="Arial" charset="0"/>
              <a:buNone/>
              <a:tabLst/>
              <a:defRPr/>
            </a:pPr>
            <a:r>
              <a:rPr kumimoji="0" lang="en-US" altLang="en-US" sz="1400" b="0" i="0" u="none" strike="noStrike" kern="0" cap="none" spc="0" normalizeH="0" baseline="0" noProof="0" dirty="0">
                <a:ln>
                  <a:noFill/>
                </a:ln>
                <a:solidFill>
                  <a:prstClr val="black"/>
                </a:solidFill>
                <a:effectLst/>
                <a:uLnTx/>
                <a:uFillTx/>
                <a:latin typeface="Arial" charset="0"/>
              </a:rPr>
              <a:t>Compare Energy Savings on Standard &amp; High Efficiency Models</a:t>
            </a:r>
          </a:p>
          <a:p>
            <a:pPr marL="0" marR="0" lvl="0" indent="0" defTabSz="914400" eaLnBrk="1" fontAlgn="base" latinLnBrk="0" hangingPunct="1">
              <a:lnSpc>
                <a:spcPct val="100000"/>
              </a:lnSpc>
              <a:spcBef>
                <a:spcPct val="20000"/>
              </a:spcBef>
              <a:spcAft>
                <a:spcPct val="0"/>
              </a:spcAft>
              <a:buClrTx/>
              <a:buSzTx/>
              <a:buFont typeface="Arial" charset="0"/>
              <a:buNone/>
              <a:tabLst/>
              <a:defRPr/>
            </a:pPr>
            <a:endParaRPr lang="en-US" altLang="en-US" sz="1400" kern="0" dirty="0">
              <a:solidFill>
                <a:prstClr val="black"/>
              </a:solidFill>
            </a:endParaRPr>
          </a:p>
          <a:p>
            <a:pPr marL="0" marR="0" lvl="0" indent="0" defTabSz="914400" eaLnBrk="1" fontAlgn="base" latinLnBrk="0" hangingPunct="1">
              <a:lnSpc>
                <a:spcPct val="100000"/>
              </a:lnSpc>
              <a:spcBef>
                <a:spcPct val="20000"/>
              </a:spcBef>
              <a:spcAft>
                <a:spcPct val="0"/>
              </a:spcAft>
              <a:buClrTx/>
              <a:buSzTx/>
              <a:buFont typeface="Arial" charset="0"/>
              <a:buNone/>
              <a:tabLst/>
              <a:defRPr/>
            </a:pPr>
            <a:r>
              <a:rPr kumimoji="0" lang="en-US" altLang="en-US" sz="1200" b="0" i="0" u="none" strike="noStrike" kern="0" cap="none" spc="0" normalizeH="0" baseline="0" noProof="0" dirty="0">
                <a:ln>
                  <a:noFill/>
                </a:ln>
                <a:solidFill>
                  <a:srgbClr val="FF0000"/>
                </a:solidFill>
                <a:effectLst/>
                <a:uLnTx/>
                <a:uFillTx/>
                <a:latin typeface="Arial" charset="0"/>
              </a:rPr>
              <a:t>Download for FREE from Apple Play or Google!</a:t>
            </a:r>
          </a:p>
        </p:txBody>
      </p:sp>
      <p:sp>
        <p:nvSpPr>
          <p:cNvPr id="9" name="Footer Placeholder 8">
            <a:extLst>
              <a:ext uri="{FF2B5EF4-FFF2-40B4-BE49-F238E27FC236}">
                <a16:creationId xmlns:a16="http://schemas.microsoft.com/office/drawing/2014/main" id="{9FF0721B-A5DD-8344-9B3D-BCD3FD030573}"/>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2360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C2A2-0324-42AF-B689-569565F15363}"/>
              </a:ext>
            </a:extLst>
          </p:cNvPr>
          <p:cNvSpPr>
            <a:spLocks noGrp="1"/>
          </p:cNvSpPr>
          <p:nvPr>
            <p:ph type="title"/>
          </p:nvPr>
        </p:nvSpPr>
        <p:spPr/>
        <p:txBody>
          <a:bodyPr>
            <a:normAutofit/>
          </a:bodyPr>
          <a:lstStyle/>
          <a:p>
            <a:r>
              <a:rPr lang="en-US"/>
              <a:t>EQUIPMENT SELECTION PROGRAM</a:t>
            </a:r>
            <a:endParaRPr lang="en-US" dirty="0"/>
          </a:p>
        </p:txBody>
      </p:sp>
      <p:pic>
        <p:nvPicPr>
          <p:cNvPr id="4" name="Content Placeholder 3">
            <a:extLst>
              <a:ext uri="{FF2B5EF4-FFF2-40B4-BE49-F238E27FC236}">
                <a16:creationId xmlns:a16="http://schemas.microsoft.com/office/drawing/2014/main" id="{1699D920-34B9-4D52-8BA6-BBDEDC40C107}"/>
              </a:ext>
            </a:extLst>
          </p:cNvPr>
          <p:cNvPicPr>
            <a:picLocks noGrp="1" noChangeAspect="1"/>
          </p:cNvPicPr>
          <p:nvPr>
            <p:ph idx="1"/>
          </p:nvPr>
        </p:nvPicPr>
        <p:blipFill>
          <a:blip r:embed="rId3"/>
          <a:stretch>
            <a:fillRect/>
          </a:stretch>
        </p:blipFill>
        <p:spPr>
          <a:xfrm>
            <a:off x="568640" y="1065971"/>
            <a:ext cx="2705100" cy="1930400"/>
          </a:xfrm>
          <a:prstGeom prst="rect">
            <a:avLst/>
          </a:prstGeom>
        </p:spPr>
      </p:pic>
      <p:pic>
        <p:nvPicPr>
          <p:cNvPr id="5" name="Picture 4">
            <a:extLst>
              <a:ext uri="{FF2B5EF4-FFF2-40B4-BE49-F238E27FC236}">
                <a16:creationId xmlns:a16="http://schemas.microsoft.com/office/drawing/2014/main" id="{B409A383-C526-46F2-85A1-5C8547CCBAC4}"/>
              </a:ext>
            </a:extLst>
          </p:cNvPr>
          <p:cNvPicPr>
            <a:picLocks noChangeAspect="1"/>
          </p:cNvPicPr>
          <p:nvPr/>
        </p:nvPicPr>
        <p:blipFill>
          <a:blip r:embed="rId4"/>
          <a:stretch>
            <a:fillRect/>
          </a:stretch>
        </p:blipFill>
        <p:spPr>
          <a:xfrm>
            <a:off x="3496620" y="888143"/>
            <a:ext cx="5190180" cy="2750795"/>
          </a:xfrm>
          <a:prstGeom prst="rect">
            <a:avLst/>
          </a:prstGeom>
        </p:spPr>
      </p:pic>
      <p:pic>
        <p:nvPicPr>
          <p:cNvPr id="6" name="Picture 5">
            <a:extLst>
              <a:ext uri="{FF2B5EF4-FFF2-40B4-BE49-F238E27FC236}">
                <a16:creationId xmlns:a16="http://schemas.microsoft.com/office/drawing/2014/main" id="{CD5B481B-4418-4526-AF15-B438B1B78DD9}"/>
              </a:ext>
            </a:extLst>
          </p:cNvPr>
          <p:cNvPicPr>
            <a:picLocks noChangeAspect="1"/>
          </p:cNvPicPr>
          <p:nvPr/>
        </p:nvPicPr>
        <p:blipFill>
          <a:blip r:embed="rId5"/>
          <a:stretch>
            <a:fillRect/>
          </a:stretch>
        </p:blipFill>
        <p:spPr>
          <a:xfrm>
            <a:off x="944178" y="3245712"/>
            <a:ext cx="1950889" cy="786452"/>
          </a:xfrm>
          <a:prstGeom prst="rect">
            <a:avLst/>
          </a:prstGeom>
        </p:spPr>
      </p:pic>
      <p:pic>
        <p:nvPicPr>
          <p:cNvPr id="13" name="Picture 12">
            <a:extLst>
              <a:ext uri="{FF2B5EF4-FFF2-40B4-BE49-F238E27FC236}">
                <a16:creationId xmlns:a16="http://schemas.microsoft.com/office/drawing/2014/main" id="{39EAD255-FF23-4DBD-83E5-4FFD22084F67}"/>
              </a:ext>
            </a:extLst>
          </p:cNvPr>
          <p:cNvPicPr>
            <a:picLocks noChangeAspect="1"/>
          </p:cNvPicPr>
          <p:nvPr/>
        </p:nvPicPr>
        <p:blipFill>
          <a:blip r:embed="rId6"/>
          <a:stretch>
            <a:fillRect/>
          </a:stretch>
        </p:blipFill>
        <p:spPr>
          <a:xfrm rot="21262117">
            <a:off x="6435290" y="3452714"/>
            <a:ext cx="1588907" cy="1446136"/>
          </a:xfrm>
          <a:prstGeom prst="rect">
            <a:avLst/>
          </a:prstGeom>
        </p:spPr>
      </p:pic>
      <p:pic>
        <p:nvPicPr>
          <p:cNvPr id="14" name="Picture 13">
            <a:extLst>
              <a:ext uri="{FF2B5EF4-FFF2-40B4-BE49-F238E27FC236}">
                <a16:creationId xmlns:a16="http://schemas.microsoft.com/office/drawing/2014/main" id="{D84D47F3-F08E-4AF3-AE0A-B412E937A79C}"/>
              </a:ext>
            </a:extLst>
          </p:cNvPr>
          <p:cNvPicPr>
            <a:picLocks noChangeAspect="1"/>
          </p:cNvPicPr>
          <p:nvPr/>
        </p:nvPicPr>
        <p:blipFill>
          <a:blip r:embed="rId7"/>
          <a:stretch>
            <a:fillRect/>
          </a:stretch>
        </p:blipFill>
        <p:spPr>
          <a:xfrm rot="686936">
            <a:off x="5170663" y="3386685"/>
            <a:ext cx="1282194" cy="1522933"/>
          </a:xfrm>
          <a:prstGeom prst="rect">
            <a:avLst/>
          </a:prstGeom>
        </p:spPr>
      </p:pic>
      <p:pic>
        <p:nvPicPr>
          <p:cNvPr id="15" name="Picture 14">
            <a:extLst>
              <a:ext uri="{FF2B5EF4-FFF2-40B4-BE49-F238E27FC236}">
                <a16:creationId xmlns:a16="http://schemas.microsoft.com/office/drawing/2014/main" id="{E6C9702F-643E-4FB9-8534-4FB12A77B280}"/>
              </a:ext>
            </a:extLst>
          </p:cNvPr>
          <p:cNvPicPr>
            <a:picLocks noChangeAspect="1"/>
          </p:cNvPicPr>
          <p:nvPr/>
        </p:nvPicPr>
        <p:blipFill>
          <a:blip r:embed="rId8"/>
          <a:stretch>
            <a:fillRect/>
          </a:stretch>
        </p:blipFill>
        <p:spPr>
          <a:xfrm rot="264233">
            <a:off x="4245763" y="3464934"/>
            <a:ext cx="993386" cy="1410124"/>
          </a:xfrm>
          <a:prstGeom prst="rect">
            <a:avLst/>
          </a:prstGeom>
        </p:spPr>
      </p:pic>
      <p:sp>
        <p:nvSpPr>
          <p:cNvPr id="10" name="Footer Placeholder 9">
            <a:extLst>
              <a:ext uri="{FF2B5EF4-FFF2-40B4-BE49-F238E27FC236}">
                <a16:creationId xmlns:a16="http://schemas.microsoft.com/office/drawing/2014/main" id="{9703E30B-D168-4945-B7D3-30B6D16CFB9A}"/>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253649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55863"/>
            <a:ext cx="8229600" cy="857250"/>
          </a:xfrm>
        </p:spPr>
        <p:txBody>
          <a:bodyPr/>
          <a:lstStyle/>
          <a:p>
            <a:r>
              <a:rPr lang="en-US" dirty="0"/>
              <a:t>COMMERCIAL FINANCING</a:t>
            </a:r>
          </a:p>
        </p:txBody>
      </p:sp>
      <p:grpSp>
        <p:nvGrpSpPr>
          <p:cNvPr id="7" name="Group 6"/>
          <p:cNvGrpSpPr/>
          <p:nvPr/>
        </p:nvGrpSpPr>
        <p:grpSpPr>
          <a:xfrm>
            <a:off x="357977" y="675224"/>
            <a:ext cx="6427229" cy="4212199"/>
            <a:chOff x="-558536" y="690207"/>
            <a:chExt cx="8569637" cy="5616263"/>
          </a:xfrm>
        </p:grpSpPr>
        <p:sp>
          <p:nvSpPr>
            <p:cNvPr id="8" name="TextBox 7"/>
            <p:cNvSpPr txBox="1"/>
            <p:nvPr/>
          </p:nvSpPr>
          <p:spPr>
            <a:xfrm>
              <a:off x="176672" y="3914235"/>
              <a:ext cx="7834429" cy="291731"/>
            </a:xfrm>
            <a:prstGeom prst="rect">
              <a:avLst/>
            </a:prstGeom>
            <a:noFill/>
          </p:spPr>
          <p:txBody>
            <a:bodyPr wrap="square" lIns="64282" tIns="32141" rIns="64282" bIns="32141" rtlCol="0">
              <a:spAutoFit/>
            </a:bodyPr>
            <a:lstStyle/>
            <a:p>
              <a:endParaRPr lang="en-US" sz="1000" dirty="0">
                <a:latin typeface="Arial" panose="020B0604020202020204" pitchFamily="34" charset="0"/>
                <a:ea typeface="Lato Light" panose="020B0604020202020204" charset="0"/>
                <a:cs typeface="Arial" panose="020B0604020202020204" pitchFamily="34" charset="0"/>
              </a:endParaRPr>
            </a:p>
          </p:txBody>
        </p:sp>
        <p:sp>
          <p:nvSpPr>
            <p:cNvPr id="9" name="TextBox 8"/>
            <p:cNvSpPr txBox="1"/>
            <p:nvPr/>
          </p:nvSpPr>
          <p:spPr>
            <a:xfrm>
              <a:off x="-558536" y="690207"/>
              <a:ext cx="7712113" cy="5616263"/>
            </a:xfrm>
            <a:prstGeom prst="rect">
              <a:avLst/>
            </a:prstGeom>
            <a:noFill/>
          </p:spPr>
          <p:txBody>
            <a:bodyPr wrap="square" lIns="64282" tIns="32141" rIns="64282" bIns="32141" rtlCol="0">
              <a:spAutoFit/>
            </a:bodyPr>
            <a:lstStyle/>
            <a:p>
              <a:pPr>
                <a:buClr>
                  <a:srgbClr val="004B85"/>
                </a:buClr>
                <a:buSzPct val="110000"/>
              </a:pPr>
              <a:r>
                <a:rPr lang="en-US" b="1" dirty="0">
                  <a:latin typeface="Arial" panose="020B0604020202020204" pitchFamily="34" charset="0"/>
                  <a:ea typeface="Lato Light" panose="020B0604020202020204" charset="0"/>
                  <a:cs typeface="Arial" panose="020B0604020202020204" pitchFamily="34" charset="0"/>
                </a:rPr>
                <a:t>Why Commercial Finance?</a:t>
              </a:r>
            </a:p>
            <a:p>
              <a:pPr>
                <a:buClr>
                  <a:srgbClr val="004B85"/>
                </a:buClr>
                <a:buSzPct val="110000"/>
              </a:pPr>
              <a:r>
                <a:rPr lang="en-US" sz="400" b="1" dirty="0">
                  <a:latin typeface="Arial" panose="020B0604020202020204" pitchFamily="34" charset="0"/>
                  <a:ea typeface="Lato Light" panose="020B0604020202020204" charset="0"/>
                  <a:cs typeface="Arial" panose="020B0604020202020204" pitchFamily="34" charset="0"/>
                </a:rPr>
                <a:t> </a:t>
              </a:r>
              <a:endParaRPr lang="en-US" sz="400" dirty="0">
                <a:latin typeface="Arial" panose="020B0604020202020204" pitchFamily="34" charset="0"/>
                <a:ea typeface="Lato Light" panose="020B0604020202020204" charset="0"/>
                <a:cs typeface="Arial" panose="020B0604020202020204" pitchFamily="34" charset="0"/>
              </a:endParaRPr>
            </a:p>
            <a:p>
              <a:pPr marL="17145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Nearly 50% of contractors indicate that financing helps them close the job</a:t>
              </a:r>
            </a:p>
            <a:p>
              <a:pPr>
                <a:buClr>
                  <a:srgbClr val="004B85"/>
                </a:buClr>
                <a:buSzPct val="110000"/>
              </a:pPr>
              <a:endParaRPr lang="en-US" sz="800" dirty="0">
                <a:latin typeface="Arial" panose="020B0604020202020204" pitchFamily="34" charset="0"/>
                <a:ea typeface="Lato Light" panose="020B0604020202020204" charset="0"/>
                <a:cs typeface="Arial" panose="020B0604020202020204" pitchFamily="34" charset="0"/>
              </a:endParaRPr>
            </a:p>
            <a:p>
              <a:pPr marL="17145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Nearly 40% of business owners do not know how they will  pay for the energy saving equipment they need</a:t>
              </a:r>
            </a:p>
            <a:p>
              <a:pPr>
                <a:buClr>
                  <a:srgbClr val="004B85"/>
                </a:buClr>
                <a:buSzPct val="110000"/>
              </a:pPr>
              <a:endParaRPr lang="en-US" sz="800" dirty="0">
                <a:latin typeface="Arial" panose="020B0604020202020204" pitchFamily="34" charset="0"/>
                <a:ea typeface="Lato Light" panose="020B0604020202020204" charset="0"/>
                <a:cs typeface="Arial" panose="020B0604020202020204" pitchFamily="34" charset="0"/>
              </a:endParaRPr>
            </a:p>
            <a:p>
              <a:pPr marL="17145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Perfect for unplanned replacements</a:t>
              </a:r>
            </a:p>
            <a:p>
              <a:pPr>
                <a:buClr>
                  <a:srgbClr val="004B85"/>
                </a:buClr>
                <a:buSzPct val="110000"/>
              </a:pPr>
              <a:endParaRPr lang="en-US" sz="800" dirty="0">
                <a:latin typeface="Arial" panose="020B0604020202020204" pitchFamily="34" charset="0"/>
                <a:ea typeface="Lato Light" panose="020B0604020202020204" charset="0"/>
                <a:cs typeface="Arial" panose="020B0604020202020204" pitchFamily="34" charset="0"/>
              </a:endParaRPr>
            </a:p>
            <a:p>
              <a:pPr marL="17145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Some customers will eliminate your quote if it does not include a finance option</a:t>
              </a:r>
            </a:p>
            <a:p>
              <a:pPr>
                <a:buClr>
                  <a:srgbClr val="004B85"/>
                </a:buClr>
                <a:buSzPct val="110000"/>
              </a:pPr>
              <a:endParaRPr lang="en-US" sz="800" dirty="0">
                <a:latin typeface="Arial" panose="020B0604020202020204" pitchFamily="34" charset="0"/>
                <a:ea typeface="Lato Light" panose="020B0604020202020204" charset="0"/>
                <a:cs typeface="Arial" panose="020B0604020202020204" pitchFamily="34" charset="0"/>
              </a:endParaRPr>
            </a:p>
            <a:p>
              <a:pPr marL="17145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Having the total solution of equipment and finance immediately available will win more jobs</a:t>
              </a:r>
            </a:p>
            <a:p>
              <a:pPr>
                <a:buClr>
                  <a:srgbClr val="004B85"/>
                </a:buClr>
                <a:buSzPct val="110000"/>
              </a:pPr>
              <a:endParaRPr lang="en-US" sz="1050" dirty="0">
                <a:latin typeface="Arial" panose="020B0604020202020204" pitchFamily="34" charset="0"/>
                <a:ea typeface="Lato Light" panose="020B0604020202020204" charset="0"/>
                <a:cs typeface="Arial" panose="020B0604020202020204" pitchFamily="34" charset="0"/>
              </a:endParaRPr>
            </a:p>
            <a:p>
              <a:pPr>
                <a:buClr>
                  <a:srgbClr val="004B85"/>
                </a:buClr>
                <a:buSzPct val="110000"/>
              </a:pPr>
              <a:r>
                <a:rPr lang="en-US" b="1" dirty="0">
                  <a:latin typeface="Arial" panose="020B0604020202020204" pitchFamily="34" charset="0"/>
                  <a:ea typeface="Lato Light" panose="020B0604020202020204" charset="0"/>
                  <a:cs typeface="Arial" panose="020B0604020202020204" pitchFamily="34" charset="0"/>
                </a:rPr>
                <a:t>Program Highlights</a:t>
              </a:r>
            </a:p>
            <a:p>
              <a:pPr>
                <a:buClr>
                  <a:srgbClr val="004B85"/>
                </a:buClr>
                <a:buSzPct val="110000"/>
              </a:pPr>
              <a:r>
                <a:rPr lang="en-US" sz="400" b="1" u="sng" dirty="0">
                  <a:latin typeface="Arial" panose="020B0604020202020204" pitchFamily="34" charset="0"/>
                  <a:ea typeface="Lato Light" panose="020B0604020202020204" charset="0"/>
                  <a:cs typeface="Arial" panose="020B0604020202020204" pitchFamily="34" charset="0"/>
                </a:rPr>
                <a:t>  </a:t>
              </a:r>
            </a:p>
            <a:p>
              <a:pPr marL="171450" lvl="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Decide on Financing up to 6 months after Install</a:t>
              </a:r>
            </a:p>
            <a:p>
              <a:pPr marL="171450" lvl="0" indent="-171450">
                <a:buClr>
                  <a:srgbClr val="004B85"/>
                </a:buClr>
                <a:buSzPct val="110000"/>
                <a:buFont typeface="Wingdings" pitchFamily="2" charset="2"/>
                <a:buChar char="§"/>
              </a:pPr>
              <a:endParaRPr lang="en-US" sz="800" dirty="0">
                <a:latin typeface="Arial" panose="020B0604020202020204" pitchFamily="34" charset="0"/>
                <a:ea typeface="Lato Light" panose="020B0604020202020204" charset="0"/>
                <a:cs typeface="Arial" panose="020B0604020202020204" pitchFamily="34" charset="0"/>
              </a:endParaRPr>
            </a:p>
            <a:p>
              <a:pPr marL="171450" lvl="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Customizable Terms &amp; Payments based on your Customers Seasonal Cash Flow</a:t>
              </a:r>
            </a:p>
            <a:p>
              <a:pPr marL="171450" lvl="0" indent="-171450">
                <a:buClr>
                  <a:srgbClr val="004B85"/>
                </a:buClr>
                <a:buSzPct val="110000"/>
                <a:buFont typeface="Wingdings" pitchFamily="2" charset="2"/>
                <a:buChar char="§"/>
              </a:pPr>
              <a:endParaRPr lang="en-US" sz="800" dirty="0">
                <a:latin typeface="Arial" panose="020B0604020202020204" pitchFamily="34" charset="0"/>
                <a:ea typeface="Lato Light" panose="020B0604020202020204" charset="0"/>
                <a:cs typeface="Arial" panose="020B0604020202020204" pitchFamily="34" charset="0"/>
              </a:endParaRPr>
            </a:p>
            <a:p>
              <a:pPr marL="171450" lvl="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Applies to Leased or Purchase Equipment includes labor</a:t>
              </a:r>
            </a:p>
            <a:p>
              <a:pPr marL="171450" lvl="0" indent="-171450">
                <a:buClr>
                  <a:srgbClr val="004B85"/>
                </a:buClr>
                <a:buSzPct val="110000"/>
                <a:buFont typeface="Wingdings" pitchFamily="2" charset="2"/>
                <a:buChar char="§"/>
              </a:pPr>
              <a:endParaRPr lang="en-US" sz="800" dirty="0">
                <a:latin typeface="Arial" panose="020B0604020202020204" pitchFamily="34" charset="0"/>
                <a:ea typeface="Lato Light" panose="020B0604020202020204" charset="0"/>
                <a:cs typeface="Arial" panose="020B0604020202020204" pitchFamily="34" charset="0"/>
              </a:endParaRPr>
            </a:p>
            <a:p>
              <a:pPr marL="171450" lvl="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No Credit Check or Cost to the Dealer</a:t>
              </a:r>
            </a:p>
            <a:p>
              <a:pPr marL="171450" lvl="0" indent="-171450">
                <a:buClr>
                  <a:srgbClr val="004B85"/>
                </a:buClr>
                <a:buSzPct val="110000"/>
                <a:buFont typeface="Wingdings" pitchFamily="2" charset="2"/>
                <a:buChar char="§"/>
              </a:pPr>
              <a:endParaRPr lang="en-US" sz="800" dirty="0">
                <a:latin typeface="Arial" panose="020B0604020202020204" pitchFamily="34" charset="0"/>
                <a:ea typeface="Lato Light" panose="020B0604020202020204" charset="0"/>
                <a:cs typeface="Arial" panose="020B0604020202020204" pitchFamily="34" charset="0"/>
              </a:endParaRPr>
            </a:p>
            <a:p>
              <a:pPr marL="171450" lvl="0" indent="-171450">
                <a:buClr>
                  <a:srgbClr val="004B85"/>
                </a:buClr>
                <a:buSzPct val="110000"/>
                <a:buFont typeface="Wingdings" pitchFamily="2" charset="2"/>
                <a:buChar char="§"/>
              </a:pPr>
              <a:r>
                <a:rPr lang="en-US" sz="1050" dirty="0">
                  <a:latin typeface="Arial" panose="020B0604020202020204" pitchFamily="34" charset="0"/>
                  <a:ea typeface="Lato Light" panose="020B0604020202020204" charset="0"/>
                  <a:cs typeface="Arial" panose="020B0604020202020204" pitchFamily="34" charset="0"/>
                </a:rPr>
                <a:t>Contractor Paid within 24 – 48 hours of install</a:t>
              </a:r>
            </a:p>
            <a:p>
              <a:endParaRPr lang="en-US" sz="1050" dirty="0">
                <a:latin typeface="Arial" panose="020B0604020202020204" pitchFamily="34" charset="0"/>
                <a:ea typeface="Lato Light" panose="020B0604020202020204" charset="0"/>
                <a:cs typeface="Arial" panose="020B0604020202020204" pitchFamily="34" charset="0"/>
              </a:endParaRPr>
            </a:p>
            <a:p>
              <a:endParaRPr lang="en-US" sz="1050" dirty="0">
                <a:latin typeface="Arial" panose="020B0604020202020204" pitchFamily="34" charset="0"/>
                <a:ea typeface="Lato Light" panose="020B0604020202020204" charset="0"/>
                <a:cs typeface="Arial" panose="020B0604020202020204" pitchFamily="34" charset="0"/>
              </a:endParaRPr>
            </a:p>
            <a:p>
              <a:endParaRPr lang="en-US" sz="1050" dirty="0">
                <a:latin typeface="Arial" panose="020B0604020202020204" pitchFamily="34" charset="0"/>
                <a:ea typeface="Lato Light" panose="020B0604020202020204" charset="0"/>
                <a:cs typeface="Arial" panose="020B0604020202020204" pitchFamily="34" charset="0"/>
              </a:endParaRPr>
            </a:p>
          </p:txBody>
        </p:sp>
        <p:sp>
          <p:nvSpPr>
            <p:cNvPr id="11" name="Rectangle 10"/>
            <p:cNvSpPr/>
            <p:nvPr/>
          </p:nvSpPr>
          <p:spPr>
            <a:xfrm>
              <a:off x="-332411" y="5509984"/>
              <a:ext cx="3828398" cy="349412"/>
            </a:xfrm>
            <a:prstGeom prst="rect">
              <a:avLst/>
            </a:prstGeom>
          </p:spPr>
          <p:txBody>
            <a:bodyPr wrap="none">
              <a:spAutoFit/>
            </a:bodyPr>
            <a:lstStyle/>
            <a:p>
              <a:pPr>
                <a:lnSpc>
                  <a:spcPct val="110000"/>
                </a:lnSpc>
              </a:pPr>
              <a:r>
                <a:rPr lang="en-US" sz="1100" u="sng" dirty="0">
                  <a:solidFill>
                    <a:srgbClr val="008000"/>
                  </a:solidFill>
                  <a:latin typeface="Lato Light" panose="020B0604020202020204" charset="0"/>
                  <a:ea typeface="Lato Light" panose="020B0604020202020204" charset="0"/>
                  <a:cs typeface="Lato Light" panose="020B0604020202020204" charset="0"/>
                </a:rPr>
                <a:t>Online Payment Calculator and Credit App</a:t>
              </a:r>
            </a:p>
          </p:txBody>
        </p:sp>
      </p:grpSp>
      <p:sp>
        <p:nvSpPr>
          <p:cNvPr id="12" name="TextBox 11"/>
          <p:cNvSpPr txBox="1"/>
          <p:nvPr/>
        </p:nvSpPr>
        <p:spPr>
          <a:xfrm>
            <a:off x="2230709" y="4522926"/>
            <a:ext cx="7443380" cy="315471"/>
          </a:xfrm>
          <a:prstGeom prst="rect">
            <a:avLst/>
          </a:prstGeom>
          <a:noFill/>
        </p:spPr>
        <p:txBody>
          <a:bodyPr wrap="square" lIns="68580" tIns="34290" rIns="68580" bIns="34290" rtlCol="0">
            <a:spAutoFit/>
          </a:bodyPr>
          <a:lstStyle/>
          <a:p>
            <a:r>
              <a:rPr lang="en-US" sz="1600" dirty="0">
                <a:latin typeface="Arial" panose="020B0604020202020204" pitchFamily="34" charset="0"/>
                <a:ea typeface="Lato" panose="020B0604020202020204" charset="0"/>
                <a:cs typeface="Arial" panose="020B0604020202020204" pitchFamily="34" charset="0"/>
              </a:rPr>
              <a:t>Green Energy can provide total selling benefits!</a:t>
            </a: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63" y="877899"/>
            <a:ext cx="2898119"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2D65243E-15AE-F449-A67A-2433B0122F04}"/>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15020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8721"/>
            <a:ext cx="8508147" cy="857250"/>
          </a:xfrm>
        </p:spPr>
        <p:txBody>
          <a:bodyPr>
            <a:noAutofit/>
          </a:bodyPr>
          <a:lstStyle/>
          <a:p>
            <a:r>
              <a:rPr lang="en-US" sz="2800" dirty="0"/>
              <a:t>EXTENDED WARRANTY AND FACTORY TOURS</a:t>
            </a:r>
          </a:p>
        </p:txBody>
      </p:sp>
      <p:pic>
        <p:nvPicPr>
          <p:cNvPr id="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4849906" y="2041109"/>
            <a:ext cx="4048498" cy="2455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82" r="2472"/>
          <a:stretch/>
        </p:blipFill>
        <p:spPr bwMode="auto">
          <a:xfrm>
            <a:off x="125249" y="3682658"/>
            <a:ext cx="4312024" cy="83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72000" y="1021976"/>
            <a:ext cx="0" cy="34693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45596" y="1065971"/>
            <a:ext cx="4048499" cy="1661993"/>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CML Extended Warranties:</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Commercial Rooftop Units and Splits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Option to Purchase from 6 months of Start Up</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Any 6 Ton Package Unit just $91.00 for 5 Years!</a:t>
            </a:r>
          </a:p>
        </p:txBody>
      </p:sp>
      <p:sp>
        <p:nvSpPr>
          <p:cNvPr id="9" name="Rectangle 8"/>
          <p:cNvSpPr/>
          <p:nvPr/>
        </p:nvSpPr>
        <p:spPr>
          <a:xfrm>
            <a:off x="4783604" y="1026834"/>
            <a:ext cx="4015765"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CML Factory Tours Available</a:t>
            </a:r>
          </a:p>
        </p:txBody>
      </p:sp>
      <p:sp>
        <p:nvSpPr>
          <p:cNvPr id="12" name="Rectangle 11">
            <a:extLst>
              <a:ext uri="{FF2B5EF4-FFF2-40B4-BE49-F238E27FC236}">
                <a16:creationId xmlns:a16="http://schemas.microsoft.com/office/drawing/2014/main" id="{9E1ED7BF-D2C4-4AF7-9CD5-B4897C82FB52}"/>
              </a:ext>
            </a:extLst>
          </p:cNvPr>
          <p:cNvSpPr/>
          <p:nvPr/>
        </p:nvSpPr>
        <p:spPr>
          <a:xfrm>
            <a:off x="4783604" y="1638819"/>
            <a:ext cx="4181743" cy="276999"/>
          </a:xfrm>
          <a:prstGeom prst="rect">
            <a:avLst/>
          </a:prstGeom>
        </p:spPr>
        <p:txBody>
          <a:bodyPr wrap="square">
            <a:spAutoFit/>
          </a:bodyPr>
          <a:lstStyle/>
          <a:p>
            <a:pPr lvl="0" algn="ctr"/>
            <a:r>
              <a:rPr lang="en-US" sz="1200" dirty="0">
                <a:solidFill>
                  <a:prstClr val="black"/>
                </a:solidFill>
                <a:latin typeface="Arial" panose="020B0604020202020204" pitchFamily="34" charset="0"/>
                <a:cs typeface="Arial" panose="020B0604020202020204" pitchFamily="34" charset="0"/>
              </a:rPr>
              <a:t>Tour our World Class LEED Certified Manufacturing Facility</a:t>
            </a:r>
          </a:p>
        </p:txBody>
      </p:sp>
      <p:sp>
        <p:nvSpPr>
          <p:cNvPr id="13" name="Footer Placeholder 12">
            <a:extLst>
              <a:ext uri="{FF2B5EF4-FFF2-40B4-BE49-F238E27FC236}">
                <a16:creationId xmlns:a16="http://schemas.microsoft.com/office/drawing/2014/main" id="{E9883783-64CA-D540-AE44-3D92242CA55B}"/>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507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C3841-DD3A-694E-99F2-5FFA68712BDF}"/>
              </a:ext>
            </a:extLst>
          </p:cNvPr>
          <p:cNvSpPr>
            <a:spLocks noGrp="1"/>
          </p:cNvSpPr>
          <p:nvPr>
            <p:ph type="ftr" sz="quarter" idx="11"/>
          </p:nvPr>
        </p:nvSpPr>
        <p:spPr/>
        <p:txBody>
          <a:bodyPr/>
          <a:lstStyle/>
          <a:p>
            <a:pPr defTabSz="457189"/>
            <a:r>
              <a:rPr lang="en-US" dirty="0"/>
              <a:t>Confidential and Proprietary Information – Not for Further Distribution</a:t>
            </a:r>
          </a:p>
        </p:txBody>
      </p:sp>
    </p:spTree>
    <p:extLst>
      <p:ext uri="{BB962C8B-B14F-4D97-AF65-F5344CB8AC3E}">
        <p14:creationId xmlns:p14="http://schemas.microsoft.com/office/powerpoint/2010/main" val="4222155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2021 LIGHT COMMERCIAL LINE UP</a:t>
            </a:r>
            <a:endParaRPr lang="en-US" dirty="0"/>
          </a:p>
        </p:txBody>
      </p:sp>
      <p:sp>
        <p:nvSpPr>
          <p:cNvPr id="23" name="Right Arrow 22"/>
          <p:cNvSpPr/>
          <p:nvPr/>
        </p:nvSpPr>
        <p:spPr>
          <a:xfrm>
            <a:off x="763675" y="1388085"/>
            <a:ext cx="5338951" cy="914400"/>
          </a:xfrm>
          <a:prstGeom prst="rightArrow">
            <a:avLst/>
          </a:prstGeom>
          <a:solidFill>
            <a:srgbClr val="00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ight Arrow 23"/>
          <p:cNvSpPr/>
          <p:nvPr/>
        </p:nvSpPr>
        <p:spPr>
          <a:xfrm>
            <a:off x="763675" y="2619367"/>
            <a:ext cx="4829729" cy="914400"/>
          </a:xfrm>
          <a:prstGeom prst="rightArrow">
            <a:avLst/>
          </a:prstGeom>
          <a:solidFill>
            <a:srgbClr val="00E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Right Arrow 24"/>
          <p:cNvSpPr/>
          <p:nvPr/>
        </p:nvSpPr>
        <p:spPr>
          <a:xfrm>
            <a:off x="763675" y="3750617"/>
            <a:ext cx="4343347" cy="914400"/>
          </a:xfrm>
          <a:prstGeom prst="rightArrow">
            <a:avLst/>
          </a:prstGeom>
          <a:solidFill>
            <a:srgbClr val="92F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7" name="Picture 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4484" y="892638"/>
            <a:ext cx="1194179" cy="548844"/>
          </a:xfrm>
          <a:prstGeom prst="rect">
            <a:avLst/>
          </a:prstGeom>
          <a:noFill/>
          <a:ln w="9525">
            <a:noFill/>
            <a:miter lim="800000"/>
            <a:headEnd/>
            <a:tailEnd/>
          </a:ln>
        </p:spPr>
      </p:pic>
      <p:sp>
        <p:nvSpPr>
          <p:cNvPr id="33" name="TextBox 32"/>
          <p:cNvSpPr txBox="1"/>
          <p:nvPr/>
        </p:nvSpPr>
        <p:spPr>
          <a:xfrm>
            <a:off x="2657074" y="4007127"/>
            <a:ext cx="1969356" cy="400110"/>
          </a:xfrm>
          <a:prstGeom prst="rect">
            <a:avLst/>
          </a:prstGeom>
          <a:noFill/>
        </p:spPr>
        <p:txBody>
          <a:bodyPr wrap="square" rtlCol="0">
            <a:spAutoFit/>
          </a:bodyPr>
          <a:lstStyle/>
          <a:p>
            <a:pPr algn="r"/>
            <a:r>
              <a:rPr lang="en-US" sz="1000" dirty="0">
                <a:solidFill>
                  <a:srgbClr val="0000F0"/>
                </a:solidFill>
                <a:latin typeface="Arial" panose="020B0604020202020204" pitchFamily="34" charset="0"/>
                <a:cs typeface="Arial" panose="020B0604020202020204" pitchFamily="34" charset="0"/>
              </a:rPr>
              <a:t>14.0 SEER/RGW 16 SEER</a:t>
            </a:r>
          </a:p>
          <a:p>
            <a:pPr algn="r"/>
            <a:r>
              <a:rPr lang="en-US" sz="1000" dirty="0">
                <a:solidFill>
                  <a:srgbClr val="0000F0"/>
                </a:solidFill>
                <a:latin typeface="Arial" panose="020B0604020202020204" pitchFamily="34" charset="0"/>
                <a:cs typeface="Arial" panose="020B0604020202020204" pitchFamily="34" charset="0"/>
              </a:rPr>
              <a:t>15.2 IEER</a:t>
            </a:r>
          </a:p>
        </p:txBody>
      </p:sp>
      <p:sp>
        <p:nvSpPr>
          <p:cNvPr id="34" name="TextBox 33"/>
          <p:cNvSpPr txBox="1"/>
          <p:nvPr/>
        </p:nvSpPr>
        <p:spPr>
          <a:xfrm>
            <a:off x="2870664" y="2866534"/>
            <a:ext cx="2268029" cy="415498"/>
          </a:xfrm>
          <a:prstGeom prst="rect">
            <a:avLst/>
          </a:prstGeom>
          <a:noFill/>
        </p:spPr>
        <p:txBody>
          <a:bodyPr wrap="square" rtlCol="0">
            <a:spAutoFit/>
          </a:bodyPr>
          <a:lstStyle/>
          <a:p>
            <a:pPr algn="r"/>
            <a:r>
              <a:rPr lang="en-US" sz="1050" dirty="0">
                <a:solidFill>
                  <a:srgbClr val="0000F0"/>
                </a:solidFill>
                <a:latin typeface="Arial" panose="020B0604020202020204" pitchFamily="34" charset="0"/>
                <a:cs typeface="Arial" panose="020B0604020202020204" pitchFamily="34" charset="0"/>
              </a:rPr>
              <a:t> 12.0 EER</a:t>
            </a:r>
          </a:p>
          <a:p>
            <a:pPr algn="r"/>
            <a:r>
              <a:rPr lang="en-US" sz="1050" dirty="0">
                <a:solidFill>
                  <a:srgbClr val="0000F0"/>
                </a:solidFill>
                <a:latin typeface="Arial" panose="020B0604020202020204" pitchFamily="34" charset="0"/>
                <a:cs typeface="Arial" panose="020B0604020202020204" pitchFamily="34" charset="0"/>
              </a:rPr>
              <a:t>13.0 IEER/15.6 IEER R*H </a:t>
            </a:r>
          </a:p>
        </p:txBody>
      </p:sp>
      <p:sp>
        <p:nvSpPr>
          <p:cNvPr id="35" name="TextBox 34"/>
          <p:cNvSpPr txBox="1"/>
          <p:nvPr/>
        </p:nvSpPr>
        <p:spPr>
          <a:xfrm>
            <a:off x="4493978" y="1631453"/>
            <a:ext cx="1118497" cy="415498"/>
          </a:xfrm>
          <a:prstGeom prst="rect">
            <a:avLst/>
          </a:prstGeom>
          <a:noFill/>
        </p:spPr>
        <p:txBody>
          <a:bodyPr wrap="square" rtlCol="0">
            <a:spAutoFit/>
          </a:bodyPr>
          <a:lstStyle/>
          <a:p>
            <a:pPr algn="r"/>
            <a:r>
              <a:rPr lang="en-US" sz="1050" dirty="0">
                <a:solidFill>
                  <a:srgbClr val="0000F0"/>
                </a:solidFill>
                <a:latin typeface="Arial" panose="020B0604020202020204" pitchFamily="34" charset="0"/>
                <a:cs typeface="Arial" panose="020B0604020202020204" pitchFamily="34" charset="0"/>
              </a:rPr>
              <a:t>   11.5 EER</a:t>
            </a:r>
          </a:p>
          <a:p>
            <a:pPr algn="r"/>
            <a:r>
              <a:rPr lang="en-US" sz="1050" dirty="0">
                <a:solidFill>
                  <a:srgbClr val="0000F0"/>
                </a:solidFill>
                <a:latin typeface="Arial" panose="020B0604020202020204" pitchFamily="34" charset="0"/>
                <a:cs typeface="Arial" panose="020B0604020202020204" pitchFamily="34" charset="0"/>
              </a:rPr>
              <a:t> 12.7IEER </a:t>
            </a:r>
          </a:p>
        </p:txBody>
      </p:sp>
      <p:sp>
        <p:nvSpPr>
          <p:cNvPr id="39" name="TextBox 38"/>
          <p:cNvSpPr txBox="1"/>
          <p:nvPr/>
        </p:nvSpPr>
        <p:spPr>
          <a:xfrm>
            <a:off x="763675" y="4396991"/>
            <a:ext cx="3730303" cy="261610"/>
          </a:xfrm>
          <a:prstGeom prst="rect">
            <a:avLst/>
          </a:prstGeom>
          <a:noFill/>
        </p:spPr>
        <p:txBody>
          <a:bodyPr wrap="square" rtlCol="0">
            <a:spAutoFit/>
          </a:bodyPr>
          <a:lstStyle/>
          <a:p>
            <a:r>
              <a:rPr lang="en-US" sz="1050" dirty="0">
                <a:solidFill>
                  <a:srgbClr val="00B050"/>
                </a:solidFill>
                <a:latin typeface="Arial" panose="020B0604020202020204" pitchFamily="34" charset="0"/>
                <a:cs typeface="Arial" panose="020B0604020202020204" pitchFamily="34" charset="0"/>
              </a:rPr>
              <a:t>3 – 6 Ton R*V / R*W  Heat Pumps RHV / RHW</a:t>
            </a:r>
          </a:p>
        </p:txBody>
      </p:sp>
      <p:sp>
        <p:nvSpPr>
          <p:cNvPr id="40" name="TextBox 39"/>
          <p:cNvSpPr txBox="1"/>
          <p:nvPr/>
        </p:nvSpPr>
        <p:spPr>
          <a:xfrm>
            <a:off x="763675" y="3263461"/>
            <a:ext cx="4039437" cy="276999"/>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7.5 -27.5 Ton R*H / R*S (Heat Pump up to 20 Ton</a:t>
            </a:r>
            <a:r>
              <a:rPr lang="en-US" sz="1200" dirty="0">
                <a:solidFill>
                  <a:schemeClr val="bg2">
                    <a:lumMod val="75000"/>
                  </a:schemeClr>
                </a:solidFill>
                <a:latin typeface="Arial" panose="020B0604020202020204" pitchFamily="34" charset="0"/>
                <a:cs typeface="Arial" panose="020B0604020202020204" pitchFamily="34" charset="0"/>
              </a:rPr>
              <a:t>)</a:t>
            </a:r>
          </a:p>
        </p:txBody>
      </p:sp>
      <p:sp>
        <p:nvSpPr>
          <p:cNvPr id="41" name="TextBox 40"/>
          <p:cNvSpPr txBox="1"/>
          <p:nvPr/>
        </p:nvSpPr>
        <p:spPr>
          <a:xfrm>
            <a:off x="763675" y="2028224"/>
            <a:ext cx="4375018" cy="276999"/>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6 - 30 Ton C*S / F*S</a:t>
            </a:r>
          </a:p>
        </p:txBody>
      </p:sp>
      <p:sp>
        <p:nvSpPr>
          <p:cNvPr id="4" name="TextBox 3"/>
          <p:cNvSpPr txBox="1"/>
          <p:nvPr/>
        </p:nvSpPr>
        <p:spPr>
          <a:xfrm>
            <a:off x="6214294" y="1444982"/>
            <a:ext cx="2775953" cy="900246"/>
          </a:xfrm>
          <a:prstGeom prst="rect">
            <a:avLst/>
          </a:prstGeom>
          <a:noFill/>
        </p:spPr>
        <p:txBody>
          <a:bodyPr wrap="square" rtlCol="0">
            <a:spAutoFit/>
          </a:bodyPr>
          <a:lstStyle/>
          <a:p>
            <a:pPr algn="l"/>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a:t>
            </a:r>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C*S</a:t>
            </a:r>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 6-20 Ton</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-Single and Dual Circuit</a:t>
            </a:r>
            <a:endPar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endParaRP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-F*S 6–30 Ton</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-Economizers</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-NEW Extended Warranty</a:t>
            </a:r>
            <a:endPar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endParaRPr>
          </a:p>
        </p:txBody>
      </p:sp>
      <p:sp>
        <p:nvSpPr>
          <p:cNvPr id="26" name="TextBox 25"/>
          <p:cNvSpPr txBox="1"/>
          <p:nvPr/>
        </p:nvSpPr>
        <p:spPr>
          <a:xfrm>
            <a:off x="5952183" y="2628304"/>
            <a:ext cx="3042011" cy="900246"/>
          </a:xfrm>
          <a:prstGeom prst="rect">
            <a:avLst/>
          </a:prstGeom>
          <a:noFill/>
        </p:spPr>
        <p:txBody>
          <a:bodyPr wrap="square" rtlCol="0">
            <a:spAutoFit/>
          </a:bodyPr>
          <a:lstStyle/>
          <a:p>
            <a:pPr algn="l"/>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a:t>
            </a:r>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New Accessories </a:t>
            </a:r>
            <a:endPar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endParaRPr>
          </a:p>
          <a:p>
            <a:pPr algn="l"/>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a:t>
            </a:r>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Factory Installed Economizers</a:t>
            </a:r>
          </a:p>
          <a:p>
            <a:pPr algn="l"/>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-Hot Gas ReHeat</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-Single Circuit 2 Stage</a:t>
            </a:r>
          </a:p>
          <a:p>
            <a:pPr algn="l"/>
            <a:r>
              <a:rPr lang="en-US" sz="1050" b="0" i="0" dirty="0">
                <a:solidFill>
                  <a:srgbClr val="002060"/>
                </a:solidFill>
                <a:latin typeface="Arial" panose="020B0604020202020204" pitchFamily="34" charset="0"/>
                <a:ea typeface="Lato" panose="020F0502020204030203" pitchFamily="34" charset="0"/>
                <a:cs typeface="Arial" panose="020B0604020202020204" pitchFamily="34" charset="0"/>
              </a:rPr>
              <a:t>-Dual Circuit 2 Stage</a:t>
            </a:r>
          </a:p>
        </p:txBody>
      </p:sp>
      <p:sp>
        <p:nvSpPr>
          <p:cNvPr id="42" name="TextBox 41"/>
          <p:cNvSpPr txBox="1"/>
          <p:nvPr/>
        </p:nvSpPr>
        <p:spPr>
          <a:xfrm>
            <a:off x="5593404" y="3767595"/>
            <a:ext cx="3046647" cy="900246"/>
          </a:xfrm>
          <a:prstGeom prst="rect">
            <a:avLst/>
          </a:prstGeom>
          <a:noFill/>
        </p:spPr>
        <p:txBody>
          <a:bodyPr wrap="square" rtlCol="0">
            <a:spAutoFit/>
          </a:bodyPr>
          <a:lstStyle/>
          <a:p>
            <a:pPr algn="l"/>
            <a:r>
              <a:rPr lang="en-US" sz="1050" i="0" dirty="0">
                <a:solidFill>
                  <a:srgbClr val="002060"/>
                </a:solidFill>
                <a:latin typeface="Arial" panose="020B0604020202020204" pitchFamily="34" charset="0"/>
                <a:ea typeface="Lato" panose="020F0502020204030203" pitchFamily="34" charset="0"/>
                <a:cs typeface="Arial" panose="020B0604020202020204" pitchFamily="34" charset="0"/>
              </a:rPr>
              <a:t>-Full Factory Installed Options</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-Wide List of Accessories</a:t>
            </a:r>
          </a:p>
          <a:p>
            <a:pPr algn="l"/>
            <a:r>
              <a:rPr lang="en-US" sz="1050" i="0" dirty="0">
                <a:solidFill>
                  <a:srgbClr val="002060"/>
                </a:solidFill>
                <a:latin typeface="Arial" panose="020B0604020202020204" pitchFamily="34" charset="0"/>
                <a:ea typeface="Lato" panose="020F0502020204030203" pitchFamily="34" charset="0"/>
                <a:cs typeface="Arial" panose="020B0604020202020204" pitchFamily="34" charset="0"/>
              </a:rPr>
              <a:t>-Factory Installed Economizers</a:t>
            </a:r>
          </a:p>
          <a:p>
            <a:pPr algn="l"/>
            <a:r>
              <a:rPr lang="en-US" sz="1050" i="0" dirty="0">
                <a:solidFill>
                  <a:srgbClr val="002060"/>
                </a:solidFill>
                <a:latin typeface="Arial" panose="020B0604020202020204" pitchFamily="34" charset="0"/>
                <a:ea typeface="Lato" panose="020F0502020204030203" pitchFamily="34" charset="0"/>
                <a:cs typeface="Arial" panose="020B0604020202020204" pitchFamily="34" charset="0"/>
              </a:rPr>
              <a:t>-New </a:t>
            </a:r>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X-Vane</a:t>
            </a:r>
            <a:r>
              <a:rPr lang="en-US" sz="1050" i="0" dirty="0">
                <a:solidFill>
                  <a:srgbClr val="002060"/>
                </a:solidFill>
                <a:latin typeface="Arial" panose="020B0604020202020204" pitchFamily="34" charset="0"/>
                <a:ea typeface="Lato" panose="020F0502020204030203" pitchFamily="34" charset="0"/>
                <a:cs typeface="Arial" panose="020B0604020202020204" pitchFamily="34" charset="0"/>
              </a:rPr>
              <a:t> HP</a:t>
            </a:r>
          </a:p>
          <a:p>
            <a:pPr algn="l"/>
            <a:r>
              <a:rPr lang="en-US" sz="1050" dirty="0">
                <a:solidFill>
                  <a:srgbClr val="002060"/>
                </a:solidFill>
                <a:latin typeface="Arial" panose="020B0604020202020204" pitchFamily="34" charset="0"/>
                <a:ea typeface="Lato" panose="020F0502020204030203" pitchFamily="34" charset="0"/>
                <a:cs typeface="Arial" panose="020B0604020202020204" pitchFamily="34" charset="0"/>
              </a:rPr>
              <a:t>-New Ultra Low NOx coming!</a:t>
            </a:r>
            <a:endParaRPr lang="en-US" sz="1050" i="0" dirty="0">
              <a:solidFill>
                <a:srgbClr val="002060"/>
              </a:solidFill>
              <a:latin typeface="Arial" panose="020B0604020202020204" pitchFamily="34" charset="0"/>
              <a:ea typeface="Lato" panose="020F0502020204030203" pitchFamily="34" charset="0"/>
              <a:cs typeface="Arial" panose="020B0604020202020204" pitchFamily="34" charset="0"/>
            </a:endParaRPr>
          </a:p>
        </p:txBody>
      </p:sp>
      <p:pic>
        <p:nvPicPr>
          <p:cNvPr id="4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30331" y="1299799"/>
            <a:ext cx="813641" cy="488185"/>
          </a:xfrm>
          <a:prstGeom prst="rect">
            <a:avLst/>
          </a:prstGeom>
          <a:noFill/>
          <a:ln w="9525">
            <a:noFill/>
            <a:miter lim="800000"/>
            <a:headEnd/>
            <a:tailEnd/>
          </a:ln>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047" y="4028451"/>
            <a:ext cx="1784027" cy="34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57924" y="2911033"/>
            <a:ext cx="2020546" cy="307777"/>
          </a:xfrm>
          <a:prstGeom prst="rect">
            <a:avLst/>
          </a:prstGeom>
          <a:noFill/>
        </p:spPr>
        <p:txBody>
          <a:bodyPr wrap="square" rtlCol="0">
            <a:spAutoFit/>
          </a:bodyPr>
          <a:lstStyle/>
          <a:p>
            <a:pPr algn="l"/>
            <a:r>
              <a:rPr lang="en-US" sz="1400" b="1" i="0" dirty="0">
                <a:solidFill>
                  <a:schemeClr val="bg1"/>
                </a:solidFill>
                <a:latin typeface="Arial" panose="020B0604020202020204" pitchFamily="34" charset="0"/>
                <a:ea typeface="GungsuhChe" panose="02030609000101010101" pitchFamily="49" charset="-127"/>
                <a:cs typeface="Arial" panose="020B0604020202020204" pitchFamily="34" charset="0"/>
              </a:rPr>
              <a:t>Package Units</a:t>
            </a:r>
          </a:p>
        </p:txBody>
      </p:sp>
      <p:sp>
        <p:nvSpPr>
          <p:cNvPr id="5" name="TextBox 4"/>
          <p:cNvSpPr txBox="1"/>
          <p:nvPr/>
        </p:nvSpPr>
        <p:spPr>
          <a:xfrm>
            <a:off x="1018020" y="1695691"/>
            <a:ext cx="1806203" cy="307777"/>
          </a:xfrm>
          <a:prstGeom prst="rect">
            <a:avLst/>
          </a:prstGeom>
          <a:noFill/>
        </p:spPr>
        <p:txBody>
          <a:bodyPr wrap="square" rtlCol="0">
            <a:spAutoFit/>
          </a:bodyPr>
          <a:lstStyle/>
          <a:p>
            <a:pPr algn="l"/>
            <a:r>
              <a:rPr lang="en-US" sz="1400" b="1" i="0" dirty="0">
                <a:solidFill>
                  <a:schemeClr val="bg1"/>
                </a:solidFill>
                <a:latin typeface="Arial" panose="020B0604020202020204" pitchFamily="34" charset="0"/>
                <a:ea typeface="Lato" panose="020F0502020204030203" pitchFamily="34" charset="0"/>
                <a:cs typeface="Arial" panose="020B0604020202020204" pitchFamily="34" charset="0"/>
              </a:rPr>
              <a:t>Splits</a:t>
            </a:r>
          </a:p>
        </p:txBody>
      </p:sp>
      <p:sp>
        <p:nvSpPr>
          <p:cNvPr id="9" name="Footer Placeholder 8">
            <a:extLst>
              <a:ext uri="{FF2B5EF4-FFF2-40B4-BE49-F238E27FC236}">
                <a16:creationId xmlns:a16="http://schemas.microsoft.com/office/drawing/2014/main" id="{9B2DFA53-7256-4846-9929-DC98EACF9506}"/>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16544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CD5-987C-4606-9664-25A2D14A880A}"/>
              </a:ext>
            </a:extLst>
          </p:cNvPr>
          <p:cNvSpPr>
            <a:spLocks noGrp="1"/>
          </p:cNvSpPr>
          <p:nvPr>
            <p:ph type="title"/>
          </p:nvPr>
        </p:nvSpPr>
        <p:spPr/>
        <p:txBody>
          <a:bodyPr/>
          <a:lstStyle/>
          <a:p>
            <a:r>
              <a:rPr lang="en-US" dirty="0"/>
              <a:t>COMFORT ALERT DIAGNOSTICS </a:t>
            </a:r>
          </a:p>
        </p:txBody>
      </p:sp>
      <p:pic>
        <p:nvPicPr>
          <p:cNvPr id="4" name="Content Placeholder 3">
            <a:extLst>
              <a:ext uri="{FF2B5EF4-FFF2-40B4-BE49-F238E27FC236}">
                <a16:creationId xmlns:a16="http://schemas.microsoft.com/office/drawing/2014/main" id="{8C5DD911-0E95-4D09-9152-1431C9A5AD52}"/>
              </a:ext>
            </a:extLst>
          </p:cNvPr>
          <p:cNvPicPr>
            <a:picLocks noGrp="1" noChangeAspect="1"/>
          </p:cNvPicPr>
          <p:nvPr>
            <p:ph idx="1"/>
          </p:nvPr>
        </p:nvPicPr>
        <p:blipFill>
          <a:blip r:embed="rId3"/>
          <a:stretch>
            <a:fillRect/>
          </a:stretch>
        </p:blipFill>
        <p:spPr>
          <a:xfrm>
            <a:off x="456193" y="1355355"/>
            <a:ext cx="6678137" cy="3395663"/>
          </a:xfrm>
        </p:spPr>
      </p:pic>
      <p:sp>
        <p:nvSpPr>
          <p:cNvPr id="8" name="TextBox 7">
            <a:extLst>
              <a:ext uri="{FF2B5EF4-FFF2-40B4-BE49-F238E27FC236}">
                <a16:creationId xmlns:a16="http://schemas.microsoft.com/office/drawing/2014/main" id="{2352F7B0-BB2E-4736-AB09-6B34DA321580}"/>
              </a:ext>
            </a:extLst>
          </p:cNvPr>
          <p:cNvSpPr txBox="1"/>
          <p:nvPr/>
        </p:nvSpPr>
        <p:spPr>
          <a:xfrm>
            <a:off x="855860" y="955154"/>
            <a:ext cx="4898645" cy="307777"/>
          </a:xfrm>
          <a:prstGeom prst="rect">
            <a:avLst/>
          </a:prstGeom>
          <a:noFill/>
        </p:spPr>
        <p:txBody>
          <a:bodyPr wrap="square" rtlCol="0">
            <a:spAutoFit/>
          </a:bodyPr>
          <a:lstStyle/>
          <a:p>
            <a:pPr algn="l"/>
            <a:r>
              <a:rPr lang="en-US" sz="1400" b="1" spc="300" dirty="0">
                <a:solidFill>
                  <a:srgbClr val="FF0000"/>
                </a:solidFill>
                <a:latin typeface="Arial" panose="020B0604020202020204" pitchFamily="34" charset="0"/>
                <a:ea typeface="Lato" panose="020F0502020204030203" pitchFamily="34" charset="0"/>
                <a:cs typeface="Arial" panose="020B0604020202020204" pitchFamily="34" charset="0"/>
              </a:rPr>
              <a:t>Get to the root of the problem fast!</a:t>
            </a:r>
            <a:endParaRPr lang="en-US" sz="1400" b="1" i="0" spc="300" dirty="0">
              <a:solidFill>
                <a:srgbClr val="FF0000"/>
              </a:solidFill>
              <a:latin typeface="Arial" panose="020B0604020202020204" pitchFamily="34" charset="0"/>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25842806-826D-47DC-8227-1FBF7BFAB550}"/>
              </a:ext>
            </a:extLst>
          </p:cNvPr>
          <p:cNvSpPr txBox="1"/>
          <p:nvPr/>
        </p:nvSpPr>
        <p:spPr>
          <a:xfrm>
            <a:off x="6984590" y="1553808"/>
            <a:ext cx="1856209" cy="2354491"/>
          </a:xfrm>
          <a:prstGeom prst="rect">
            <a:avLst/>
          </a:prstGeom>
          <a:noFill/>
        </p:spPr>
        <p:txBody>
          <a:bodyPr wrap="square" rtlCol="0">
            <a:spAutoFit/>
          </a:bodyPr>
          <a:lstStyle/>
          <a:p>
            <a:pPr lvl="0"/>
            <a:r>
              <a:rPr lang="en-US" sz="1050" dirty="0">
                <a:solidFill>
                  <a:srgbClr val="FF0000"/>
                </a:solidFill>
                <a:latin typeface="Arial" panose="020B0604020202020204" pitchFamily="34" charset="0"/>
                <a:cs typeface="Arial" panose="020B0604020202020204" pitchFamily="34" charset="0"/>
              </a:rPr>
              <a:t>1. Long run time</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2. System pressure trip</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3. Short cycling (common)</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4. Locked rotor</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5. Open circuit</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6. Welded contactor</a:t>
            </a:r>
          </a:p>
          <a:p>
            <a:pPr lvl="0"/>
            <a:endParaRPr lang="en-US" sz="1050" dirty="0">
              <a:solidFill>
                <a:srgbClr val="FF0000"/>
              </a:solidFill>
              <a:latin typeface="Arial" panose="020B0604020202020204" pitchFamily="34" charset="0"/>
              <a:cs typeface="Arial" panose="020B0604020202020204" pitchFamily="34" charset="0"/>
            </a:endParaRPr>
          </a:p>
          <a:p>
            <a:pPr lvl="0"/>
            <a:r>
              <a:rPr lang="en-US" sz="1050" dirty="0">
                <a:solidFill>
                  <a:srgbClr val="FF0000"/>
                </a:solidFill>
                <a:latin typeface="Arial" panose="020B0604020202020204" pitchFamily="34" charset="0"/>
                <a:cs typeface="Arial" panose="020B0604020202020204" pitchFamily="34" charset="0"/>
              </a:rPr>
              <a:t>7. Low voltage</a:t>
            </a:r>
          </a:p>
          <a:p>
            <a:pPr algn="l"/>
            <a:endParaRPr lang="en-US" sz="1050" b="0" i="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endParaRPr>
          </a:p>
        </p:txBody>
      </p:sp>
      <p:sp>
        <p:nvSpPr>
          <p:cNvPr id="12" name="TextBox 11">
            <a:extLst>
              <a:ext uri="{FF2B5EF4-FFF2-40B4-BE49-F238E27FC236}">
                <a16:creationId xmlns:a16="http://schemas.microsoft.com/office/drawing/2014/main" id="{A2E1521A-46AA-48A5-8F57-016A6AF0DB9A}"/>
              </a:ext>
            </a:extLst>
          </p:cNvPr>
          <p:cNvSpPr txBox="1"/>
          <p:nvPr/>
        </p:nvSpPr>
        <p:spPr>
          <a:xfrm>
            <a:off x="6640819" y="955154"/>
            <a:ext cx="2199980" cy="461665"/>
          </a:xfrm>
          <a:prstGeom prst="rect">
            <a:avLst/>
          </a:prstGeom>
          <a:noFill/>
        </p:spPr>
        <p:txBody>
          <a:bodyPr wrap="square" rtlCol="0">
            <a:spAutoFit/>
          </a:bodyPr>
          <a:lstStyle/>
          <a:p>
            <a:pPr algn="l"/>
            <a:r>
              <a:rPr lang="en-US" sz="1200" b="1" i="0" dirty="0">
                <a:solidFill>
                  <a:srgbClr val="FF0000"/>
                </a:solidFill>
                <a:latin typeface="Arial" panose="020B0604020202020204" pitchFamily="34" charset="0"/>
                <a:ea typeface="Lato" panose="020F0502020204030203" pitchFamily="34" charset="0"/>
                <a:cs typeface="Arial" panose="020B0604020202020204" pitchFamily="34" charset="0"/>
              </a:rPr>
              <a:t>Comfort Alert can indicate all the following:</a:t>
            </a:r>
          </a:p>
        </p:txBody>
      </p:sp>
      <p:sp>
        <p:nvSpPr>
          <p:cNvPr id="11" name="Footer Placeholder 10">
            <a:extLst>
              <a:ext uri="{FF2B5EF4-FFF2-40B4-BE49-F238E27FC236}">
                <a16:creationId xmlns:a16="http://schemas.microsoft.com/office/drawing/2014/main" id="{232C8CF3-07BE-2F4E-80F3-0363CAD25D6A}"/>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23794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INDUSTRY FIRST </a:t>
            </a:r>
          </a:p>
        </p:txBody>
      </p:sp>
      <p:sp>
        <p:nvSpPr>
          <p:cNvPr id="11" name="Content Placeholder 10">
            <a:extLst>
              <a:ext uri="{FF2B5EF4-FFF2-40B4-BE49-F238E27FC236}">
                <a16:creationId xmlns:a16="http://schemas.microsoft.com/office/drawing/2014/main" id="{02FEE462-0E10-4249-AFA6-DD7CF67E2853}"/>
              </a:ext>
            </a:extLst>
          </p:cNvPr>
          <p:cNvSpPr>
            <a:spLocks noGrp="1"/>
          </p:cNvSpPr>
          <p:nvPr>
            <p:ph idx="1"/>
          </p:nvPr>
        </p:nvSpPr>
        <p:spPr>
          <a:xfrm>
            <a:off x="5019964" y="1859969"/>
            <a:ext cx="3666835" cy="2741643"/>
          </a:xfrm>
        </p:spPr>
        <p:txBody>
          <a:bodyPr/>
          <a:lstStyle/>
          <a:p>
            <a:r>
              <a:rPr lang="en-US" dirty="0"/>
              <a:t>Industry First</a:t>
            </a:r>
          </a:p>
          <a:p>
            <a:endParaRPr lang="en-US" dirty="0"/>
          </a:p>
          <a:p>
            <a:r>
              <a:rPr lang="en-US" dirty="0"/>
              <a:t>Multiple Patents</a:t>
            </a:r>
          </a:p>
          <a:p>
            <a:endParaRPr lang="en-US" dirty="0"/>
          </a:p>
          <a:p>
            <a:r>
              <a:rPr lang="en-US" dirty="0"/>
              <a:t>Intuitive Design</a:t>
            </a:r>
          </a:p>
          <a:p>
            <a:endParaRPr lang="en-US" dirty="0"/>
          </a:p>
        </p:txBody>
      </p:sp>
      <p:sp>
        <p:nvSpPr>
          <p:cNvPr id="8" name="Footer Placeholder 7">
            <a:extLst>
              <a:ext uri="{FF2B5EF4-FFF2-40B4-BE49-F238E27FC236}">
                <a16:creationId xmlns:a16="http://schemas.microsoft.com/office/drawing/2014/main" id="{E3B93F60-A3E6-4643-97E9-38F72B18012B}"/>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pic>
        <p:nvPicPr>
          <p:cNvPr id="9" name="Picture 8"/>
          <p:cNvPicPr>
            <a:picLocks noChangeAspect="1"/>
          </p:cNvPicPr>
          <p:nvPr/>
        </p:nvPicPr>
        <p:blipFill>
          <a:blip r:embed="rId3"/>
          <a:stretch>
            <a:fillRect/>
          </a:stretch>
        </p:blipFill>
        <p:spPr>
          <a:xfrm>
            <a:off x="1030148" y="1219560"/>
            <a:ext cx="2882096" cy="1892286"/>
          </a:xfrm>
          <a:prstGeom prst="rect">
            <a:avLst/>
          </a:prstGeom>
        </p:spPr>
      </p:pic>
      <p:pic>
        <p:nvPicPr>
          <p:cNvPr id="10" name="Picture 9"/>
          <p:cNvPicPr>
            <a:picLocks noChangeAspect="1"/>
          </p:cNvPicPr>
          <p:nvPr/>
        </p:nvPicPr>
        <p:blipFill>
          <a:blip r:embed="rId4"/>
          <a:stretch>
            <a:fillRect/>
          </a:stretch>
        </p:blipFill>
        <p:spPr>
          <a:xfrm>
            <a:off x="4465922" y="877899"/>
            <a:ext cx="3658711" cy="697191"/>
          </a:xfrm>
          <a:prstGeom prst="rect">
            <a:avLst/>
          </a:prstGeom>
        </p:spPr>
      </p:pic>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850" y="3478192"/>
            <a:ext cx="1319187" cy="57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271" y="3507832"/>
            <a:ext cx="1399890" cy="54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ac0207\AppData\Local\Temp\SNAGHTML9d2dc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82" y="982806"/>
            <a:ext cx="7815263"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PATENTED X-VANE 3 -6 TON</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438" y="1453418"/>
            <a:ext cx="2298500" cy="43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a:extLst>
              <a:ext uri="{FF2B5EF4-FFF2-40B4-BE49-F238E27FC236}">
                <a16:creationId xmlns:a16="http://schemas.microsoft.com/office/drawing/2014/main" id="{12508402-1502-DB44-841A-89837128E55E}"/>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428173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B03E6BD-BA66-4EE7-A5E8-A3FADFA63A0D}"/>
              </a:ext>
            </a:extLst>
          </p:cNvPr>
          <p:cNvSpPr txBox="1"/>
          <p:nvPr/>
        </p:nvSpPr>
        <p:spPr>
          <a:xfrm>
            <a:off x="5222103" y="903874"/>
            <a:ext cx="3657600" cy="3739485"/>
          </a:xfrm>
          <a:prstGeom prst="rect">
            <a:avLst/>
          </a:prstGeom>
          <a:noFill/>
        </p:spPr>
        <p:txBody>
          <a:bodyPr wrap="square" lIns="68580" tIns="68580" rIns="68580" bIns="68580" rtlCol="0" anchor="ctr" anchorCtr="0">
            <a:spAutoFit/>
          </a:bodyPr>
          <a:lstStyle/>
          <a:p>
            <a:r>
              <a:rPr lang="en-US" dirty="0">
                <a:latin typeface="Arial" panose="020B0604020202020204" pitchFamily="34" charset="0"/>
                <a:ea typeface="Lato Light" panose="020B0604020202020204" charset="0"/>
                <a:cs typeface="Arial" panose="020B0604020202020204" pitchFamily="34" charset="0"/>
              </a:rPr>
              <a:t>Displacing Belt Drive Design</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Direct Drive ECM - Motor Design</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High Impact Composite Material</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Slow Speed Ramp Up</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Multi Speed Fan Control w/o VFD</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Permanently Lubricated Bearings</a:t>
            </a:r>
          </a:p>
          <a:p>
            <a:endParaRPr lang="en-US" dirty="0">
              <a:latin typeface="Arial" panose="020B0604020202020204" pitchFamily="34" charset="0"/>
              <a:ea typeface="Lato Light" panose="020B0604020202020204" charset="0"/>
              <a:cs typeface="Arial" panose="020B0604020202020204" pitchFamily="34" charset="0"/>
            </a:endParaRPr>
          </a:p>
          <a:p>
            <a:r>
              <a:rPr lang="en-US" dirty="0">
                <a:latin typeface="Arial" panose="020B0604020202020204" pitchFamily="34" charset="0"/>
                <a:ea typeface="Lato Light" panose="020B0604020202020204" charset="0"/>
                <a:cs typeface="Arial" panose="020B0604020202020204" pitchFamily="34" charset="0"/>
              </a:rPr>
              <a:t>Quiet Operation</a:t>
            </a:r>
          </a:p>
        </p:txBody>
      </p:sp>
      <p:pic>
        <p:nvPicPr>
          <p:cNvPr id="20" name="Picture 19">
            <a:extLst>
              <a:ext uri="{FF2B5EF4-FFF2-40B4-BE49-F238E27FC236}">
                <a16:creationId xmlns:a16="http://schemas.microsoft.com/office/drawing/2014/main" id="{D47CC15D-8E98-49D1-9331-95E135A1A944}"/>
              </a:ext>
            </a:extLst>
          </p:cNvPr>
          <p:cNvPicPr>
            <a:picLocks noChangeAspect="1"/>
          </p:cNvPicPr>
          <p:nvPr/>
        </p:nvPicPr>
        <p:blipFill rotWithShape="1">
          <a:blip r:embed="rId3">
            <a:clrChange>
              <a:clrFrom>
                <a:srgbClr val="FFFFFF"/>
              </a:clrFrom>
              <a:clrTo>
                <a:srgbClr val="FFFFFF">
                  <a:alpha val="0"/>
                </a:srgbClr>
              </a:clrTo>
            </a:clrChange>
          </a:blip>
          <a:srcRect l="804" t="59502" r="3041"/>
          <a:stretch/>
        </p:blipFill>
        <p:spPr>
          <a:xfrm>
            <a:off x="1517466" y="2891101"/>
            <a:ext cx="2790679" cy="1862972"/>
          </a:xfrm>
          <a:prstGeom prst="rect">
            <a:avLst/>
          </a:prstGeom>
        </p:spPr>
      </p:pic>
      <p:pic>
        <p:nvPicPr>
          <p:cNvPr id="21" name="Picture 20">
            <a:extLst>
              <a:ext uri="{FF2B5EF4-FFF2-40B4-BE49-F238E27FC236}">
                <a16:creationId xmlns:a16="http://schemas.microsoft.com/office/drawing/2014/main" id="{881338A0-6540-4B3C-836F-7FE13E241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58" y="1731180"/>
            <a:ext cx="827331" cy="1042437"/>
          </a:xfrm>
          <a:prstGeom prst="rect">
            <a:avLst/>
          </a:prstGeom>
        </p:spPr>
      </p:pic>
      <p:pic>
        <p:nvPicPr>
          <p:cNvPr id="22" name="Picture 21">
            <a:extLst>
              <a:ext uri="{FF2B5EF4-FFF2-40B4-BE49-F238E27FC236}">
                <a16:creationId xmlns:a16="http://schemas.microsoft.com/office/drawing/2014/main" id="{326135D7-BABA-4490-9ED5-C9FB87EA6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136" y="1731180"/>
            <a:ext cx="1039680" cy="1042437"/>
          </a:xfrm>
          <a:prstGeom prst="rect">
            <a:avLst/>
          </a:prstGeom>
        </p:spPr>
      </p:pic>
      <p:pic>
        <p:nvPicPr>
          <p:cNvPr id="23" name="Picture 22">
            <a:extLst>
              <a:ext uri="{FF2B5EF4-FFF2-40B4-BE49-F238E27FC236}">
                <a16:creationId xmlns:a16="http://schemas.microsoft.com/office/drawing/2014/main" id="{156E7B2E-1443-41B3-929C-D9428334E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4981" y="1731180"/>
            <a:ext cx="752872" cy="1042437"/>
          </a:xfrm>
          <a:prstGeom prst="rect">
            <a:avLst/>
          </a:prstGeom>
        </p:spPr>
      </p:pic>
      <p:pic>
        <p:nvPicPr>
          <p:cNvPr id="24" name="Picture 23">
            <a:extLst>
              <a:ext uri="{FF2B5EF4-FFF2-40B4-BE49-F238E27FC236}">
                <a16:creationId xmlns:a16="http://schemas.microsoft.com/office/drawing/2014/main" id="{A57D43CD-3F27-478C-A958-FE3770EB7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0756" y="1731180"/>
            <a:ext cx="896275" cy="1042437"/>
          </a:xfrm>
          <a:prstGeom prst="rect">
            <a:avLst/>
          </a:prstGeom>
        </p:spPr>
      </p:pic>
      <p:sp>
        <p:nvSpPr>
          <p:cNvPr id="10" name="Title 4"/>
          <p:cNvSpPr>
            <a:spLocks noGrp="1"/>
          </p:cNvSpPr>
          <p:nvPr>
            <p:ph type="title"/>
          </p:nvPr>
        </p:nvSpPr>
        <p:spPr/>
        <p:txBody>
          <a:bodyPr/>
          <a:lstStyle/>
          <a:p>
            <a:r>
              <a:rPr lang="en-US" dirty="0"/>
              <a:t>3 – 6 TON ROOFTOP</a:t>
            </a:r>
          </a:p>
        </p:txBody>
      </p:sp>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8400" y="1065971"/>
            <a:ext cx="22987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659247D2-5E0C-5740-8747-F4AAA8C3AB99}"/>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3080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D34D1-8E49-41EA-A46C-1ED78E3BC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944" y="1486842"/>
            <a:ext cx="1482631" cy="222603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A9A9660C-3EEA-4D82-959F-6180176A2549}"/>
              </a:ext>
            </a:extLst>
          </p:cNvPr>
          <p:cNvSpPr txBox="1"/>
          <p:nvPr/>
        </p:nvSpPr>
        <p:spPr>
          <a:xfrm>
            <a:off x="2747576" y="3840073"/>
            <a:ext cx="2571750" cy="500137"/>
          </a:xfrm>
          <a:prstGeom prst="rect">
            <a:avLst/>
          </a:prstGeom>
          <a:noFill/>
        </p:spPr>
        <p:txBody>
          <a:bodyPr wrap="square" lIns="68580" tIns="34290" rIns="68580" bIns="34290" rtlCol="0">
            <a:spAutoFit/>
          </a:bodyPr>
          <a:lstStyle/>
          <a:p>
            <a:pPr algn="ctr"/>
            <a:r>
              <a:rPr lang="en-US" sz="1400" dirty="0">
                <a:latin typeface="Arial" panose="020B0604020202020204" pitchFamily="34" charset="0"/>
                <a:ea typeface="Lato" panose="020B0604020202020204" charset="0"/>
                <a:cs typeface="Arial" panose="020B0604020202020204" pitchFamily="34" charset="0"/>
              </a:rPr>
              <a:t>NEW BOARD</a:t>
            </a:r>
          </a:p>
          <a:p>
            <a:pPr algn="ctr"/>
            <a:r>
              <a:rPr lang="en-US" sz="1400" dirty="0">
                <a:latin typeface="Arial" panose="020B0604020202020204" pitchFamily="34" charset="0"/>
                <a:ea typeface="Lato" panose="020B0604020202020204" charset="0"/>
                <a:cs typeface="Arial" panose="020B0604020202020204" pitchFamily="34" charset="0"/>
              </a:rPr>
              <a:t>(Unit Control Board)</a:t>
            </a:r>
          </a:p>
        </p:txBody>
      </p:sp>
      <p:sp>
        <p:nvSpPr>
          <p:cNvPr id="7" name="Right Brace 6">
            <a:extLst>
              <a:ext uri="{FF2B5EF4-FFF2-40B4-BE49-F238E27FC236}">
                <a16:creationId xmlns:a16="http://schemas.microsoft.com/office/drawing/2014/main" id="{C8D88A65-A572-475B-934C-039F76AF305C}"/>
              </a:ext>
            </a:extLst>
          </p:cNvPr>
          <p:cNvSpPr/>
          <p:nvPr/>
        </p:nvSpPr>
        <p:spPr>
          <a:xfrm>
            <a:off x="5330195" y="1774935"/>
            <a:ext cx="361199" cy="2296429"/>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dirty="0"/>
          </a:p>
        </p:txBody>
      </p:sp>
      <p:grpSp>
        <p:nvGrpSpPr>
          <p:cNvPr id="8" name="Group 7"/>
          <p:cNvGrpSpPr/>
          <p:nvPr/>
        </p:nvGrpSpPr>
        <p:grpSpPr>
          <a:xfrm>
            <a:off x="5934648" y="1423020"/>
            <a:ext cx="2659473" cy="2841349"/>
            <a:chOff x="5986003" y="1432928"/>
            <a:chExt cx="5029200" cy="4967110"/>
          </a:xfrm>
        </p:grpSpPr>
        <p:pic>
          <p:nvPicPr>
            <p:cNvPr id="9" name="Picture 8">
              <a:extLst>
                <a:ext uri="{FF2B5EF4-FFF2-40B4-BE49-F238E27FC236}">
                  <a16:creationId xmlns:a16="http://schemas.microsoft.com/office/drawing/2014/main" id="{0BFCBD2B-D648-417B-AAA7-293CC16DA925}"/>
                </a:ext>
              </a:extLst>
            </p:cNvPr>
            <p:cNvPicPr>
              <a:picLocks noChangeAspect="1"/>
            </p:cNvPicPr>
            <p:nvPr/>
          </p:nvPicPr>
          <p:blipFill>
            <a:blip r:embed="rId4"/>
            <a:stretch>
              <a:fillRect/>
            </a:stretch>
          </p:blipFill>
          <p:spPr>
            <a:xfrm>
              <a:off x="5986003" y="1432928"/>
              <a:ext cx="5029200" cy="2540172"/>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8386D92A-D724-4767-979C-A8490059C667}"/>
                </a:ext>
              </a:extLst>
            </p:cNvPr>
            <p:cNvPicPr>
              <a:picLocks noChangeAspect="1"/>
            </p:cNvPicPr>
            <p:nvPr/>
          </p:nvPicPr>
          <p:blipFill>
            <a:blip r:embed="rId5"/>
            <a:stretch>
              <a:fillRect/>
            </a:stretch>
          </p:blipFill>
          <p:spPr>
            <a:xfrm>
              <a:off x="5986003" y="4019550"/>
              <a:ext cx="5029200" cy="2380488"/>
            </a:xfrm>
            <a:prstGeom prst="rect">
              <a:avLst/>
            </a:prstGeom>
            <a:ln>
              <a:solidFill>
                <a:schemeClr val="bg1">
                  <a:lumMod val="85000"/>
                </a:schemeClr>
              </a:solidFill>
            </a:ln>
          </p:spPr>
        </p:pic>
      </p:grpSp>
      <p:sp>
        <p:nvSpPr>
          <p:cNvPr id="11" name="TextBox 10">
            <a:extLst>
              <a:ext uri="{FF2B5EF4-FFF2-40B4-BE49-F238E27FC236}">
                <a16:creationId xmlns:a16="http://schemas.microsoft.com/office/drawing/2014/main" id="{97B40E6E-1A63-42AC-8F7D-1D59ACE50877}"/>
              </a:ext>
            </a:extLst>
          </p:cNvPr>
          <p:cNvSpPr txBox="1"/>
          <p:nvPr/>
        </p:nvSpPr>
        <p:spPr>
          <a:xfrm>
            <a:off x="932181" y="1546228"/>
            <a:ext cx="2210509" cy="1731243"/>
          </a:xfrm>
          <a:prstGeom prst="rect">
            <a:avLst/>
          </a:prstGeom>
          <a:noFill/>
        </p:spPr>
        <p:txBody>
          <a:bodyPr wrap="square" lIns="68580" tIns="34290" rIns="68580" bIns="34290" rtlCol="0">
            <a:spAutoFit/>
          </a:bodyPr>
          <a:lstStyle/>
          <a:p>
            <a:r>
              <a:rPr lang="en-US" sz="1200" b="1" dirty="0">
                <a:latin typeface="Arial" panose="020B0604020202020204" pitchFamily="34" charset="0"/>
                <a:ea typeface="Lato" panose="020B0604020202020204" charset="0"/>
                <a:cs typeface="Arial" panose="020B0604020202020204" pitchFamily="34" charset="0"/>
              </a:rPr>
              <a:t>NEW FAN SET – UP</a:t>
            </a:r>
          </a:p>
          <a:p>
            <a:pPr algn="ctr"/>
            <a:endParaRPr lang="en-US" sz="1200" dirty="0">
              <a:latin typeface="Arial" panose="020B0604020202020204" pitchFamily="34" charset="0"/>
              <a:ea typeface="Lato" panose="020B0604020202020204" charset="0"/>
              <a:cs typeface="Arial" panose="020B0604020202020204" pitchFamily="34" charset="0"/>
            </a:endParaRPr>
          </a:p>
          <a:p>
            <a:r>
              <a:rPr lang="en-US" sz="1200" b="1" dirty="0">
                <a:latin typeface="Arial" panose="020B0604020202020204" pitchFamily="34" charset="0"/>
                <a:ea typeface="Lato" panose="020B0604020202020204" charset="0"/>
                <a:cs typeface="Arial" panose="020B0604020202020204" pitchFamily="34" charset="0"/>
              </a:rPr>
              <a:t>No</a:t>
            </a:r>
            <a:r>
              <a:rPr lang="en-US" sz="1200" dirty="0">
                <a:latin typeface="Arial" panose="020B0604020202020204" pitchFamily="34" charset="0"/>
                <a:ea typeface="Lato" panose="020B0604020202020204" charset="0"/>
                <a:cs typeface="Arial" panose="020B0604020202020204" pitchFamily="34" charset="0"/>
              </a:rPr>
              <a:t> strobe light required</a:t>
            </a:r>
          </a:p>
          <a:p>
            <a:endParaRPr lang="en-US" sz="1200" dirty="0">
              <a:latin typeface="Arial" panose="020B0604020202020204" pitchFamily="34" charset="0"/>
              <a:ea typeface="Lato" panose="020B0604020202020204" charset="0"/>
              <a:cs typeface="Arial" panose="020B0604020202020204" pitchFamily="34" charset="0"/>
            </a:endParaRPr>
          </a:p>
          <a:p>
            <a:r>
              <a:rPr lang="en-US" sz="1200" b="1" dirty="0">
                <a:latin typeface="Arial" panose="020B0604020202020204" pitchFamily="34" charset="0"/>
                <a:ea typeface="Lato" panose="020B0604020202020204" charset="0"/>
                <a:cs typeface="Arial" panose="020B0604020202020204" pitchFamily="34" charset="0"/>
              </a:rPr>
              <a:t>No</a:t>
            </a:r>
            <a:r>
              <a:rPr lang="en-US" sz="1200" dirty="0">
                <a:latin typeface="Arial" panose="020B0604020202020204" pitchFamily="34" charset="0"/>
                <a:ea typeface="Lato" panose="020B0604020202020204" charset="0"/>
                <a:cs typeface="Arial" panose="020B0604020202020204" pitchFamily="34" charset="0"/>
              </a:rPr>
              <a:t> amp meter (FLA) needed</a:t>
            </a:r>
          </a:p>
          <a:p>
            <a:endParaRPr lang="en-US" sz="1200" dirty="0">
              <a:latin typeface="Arial" panose="020B0604020202020204" pitchFamily="34" charset="0"/>
              <a:ea typeface="Lato" panose="020B0604020202020204" charset="0"/>
              <a:cs typeface="Arial" panose="020B0604020202020204" pitchFamily="34" charset="0"/>
            </a:endParaRPr>
          </a:p>
          <a:p>
            <a:r>
              <a:rPr lang="en-US" sz="1200" b="1" dirty="0">
                <a:latin typeface="Arial" panose="020B0604020202020204" pitchFamily="34" charset="0"/>
                <a:ea typeface="Lato" panose="020B0604020202020204" charset="0"/>
                <a:cs typeface="Arial" panose="020B0604020202020204" pitchFamily="34" charset="0"/>
              </a:rPr>
              <a:t>No</a:t>
            </a:r>
            <a:r>
              <a:rPr lang="en-US" sz="1200" dirty="0">
                <a:latin typeface="Arial" panose="020B0604020202020204" pitchFamily="34" charset="0"/>
                <a:ea typeface="Lato" panose="020B0604020202020204" charset="0"/>
                <a:cs typeface="Arial" panose="020B0604020202020204" pitchFamily="34" charset="0"/>
              </a:rPr>
              <a:t> pulley / belt adjustments</a:t>
            </a:r>
          </a:p>
          <a:p>
            <a:endParaRPr lang="en-US" sz="1200" dirty="0">
              <a:latin typeface="Arial" panose="020B0604020202020204" pitchFamily="34" charset="0"/>
              <a:ea typeface="Lato" panose="020B0604020202020204" charset="0"/>
              <a:cs typeface="Arial" panose="020B0604020202020204" pitchFamily="34" charset="0"/>
            </a:endParaRPr>
          </a:p>
          <a:p>
            <a:r>
              <a:rPr lang="en-US" sz="1200" b="1" dirty="0">
                <a:latin typeface="Arial" panose="020B0604020202020204" pitchFamily="34" charset="0"/>
                <a:ea typeface="Lato" panose="020B0604020202020204" charset="0"/>
                <a:cs typeface="Arial" panose="020B0604020202020204" pitchFamily="34" charset="0"/>
              </a:rPr>
              <a:t>No</a:t>
            </a:r>
            <a:r>
              <a:rPr lang="en-US" sz="1200" dirty="0">
                <a:latin typeface="Arial" panose="020B0604020202020204" pitchFamily="34" charset="0"/>
                <a:ea typeface="Lato" panose="020B0604020202020204" charset="0"/>
                <a:cs typeface="Arial" panose="020B0604020202020204" pitchFamily="34" charset="0"/>
              </a:rPr>
              <a:t> blower panel removal</a:t>
            </a:r>
          </a:p>
        </p:txBody>
      </p:sp>
      <p:sp>
        <p:nvSpPr>
          <p:cNvPr id="13" name="Title 1"/>
          <p:cNvSpPr>
            <a:spLocks noGrp="1"/>
          </p:cNvSpPr>
          <p:nvPr>
            <p:ph type="title"/>
          </p:nvPr>
        </p:nvSpPr>
        <p:spPr/>
        <p:txBody>
          <a:bodyPr/>
          <a:lstStyle/>
          <a:p>
            <a:r>
              <a:rPr lang="en-US" dirty="0"/>
              <a:t>CONTROL BOARD – SET UP</a:t>
            </a:r>
          </a:p>
        </p:txBody>
      </p:sp>
      <p:pic>
        <p:nvPicPr>
          <p:cNvPr id="12" name="Picture 11">
            <a:extLst>
              <a:ext uri="{FF2B5EF4-FFF2-40B4-BE49-F238E27FC236}">
                <a16:creationId xmlns:a16="http://schemas.microsoft.com/office/drawing/2014/main" id="{5CAC05F7-E95C-4B6A-AD0F-FAD25750DA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3272" y="3488935"/>
            <a:ext cx="926643" cy="968070"/>
          </a:xfrm>
          <a:prstGeom prst="rect">
            <a:avLst/>
          </a:prstGeom>
        </p:spPr>
      </p:pic>
      <p:sp>
        <p:nvSpPr>
          <p:cNvPr id="14" name="Footer Placeholder 13">
            <a:extLst>
              <a:ext uri="{FF2B5EF4-FFF2-40B4-BE49-F238E27FC236}">
                <a16:creationId xmlns:a16="http://schemas.microsoft.com/office/drawing/2014/main" id="{052D41D0-4C32-DE48-B35F-18C8BED914EF}"/>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52018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HEATPUMP UNITS</a:t>
            </a:r>
          </a:p>
        </p:txBody>
      </p:sp>
      <p:sp>
        <p:nvSpPr>
          <p:cNvPr id="8" name="TextBox 7"/>
          <p:cNvSpPr txBox="1"/>
          <p:nvPr/>
        </p:nvSpPr>
        <p:spPr>
          <a:xfrm>
            <a:off x="7212495" y="2038126"/>
            <a:ext cx="1237286" cy="938719"/>
          </a:xfrm>
          <a:prstGeom prst="rect">
            <a:avLst/>
          </a:prstGeom>
          <a:noFill/>
        </p:spPr>
        <p:txBody>
          <a:bodyPr wrap="square" rtlCol="0">
            <a:spAutoFit/>
          </a:bodyPr>
          <a:lstStyle/>
          <a:p>
            <a:r>
              <a:rPr lang="en-US" sz="1100" b="1" dirty="0">
                <a:latin typeface="Arial" panose="020B0604020202020204" pitchFamily="34" charset="0"/>
                <a:ea typeface="Lato" panose="020B0604020202020204" charset="0"/>
                <a:cs typeface="Arial" panose="020B0604020202020204" pitchFamily="34" charset="0"/>
              </a:rPr>
              <a:t>Std Efficiency</a:t>
            </a:r>
          </a:p>
          <a:p>
            <a:r>
              <a:rPr lang="en-US" sz="1100" dirty="0">
                <a:latin typeface="Arial" panose="020B0604020202020204" pitchFamily="34" charset="0"/>
                <a:ea typeface="Lato" panose="020B0604020202020204" charset="0"/>
                <a:cs typeface="Arial" panose="020B0604020202020204" pitchFamily="34" charset="0"/>
              </a:rPr>
              <a:t>3 ton – 14 SEER</a:t>
            </a:r>
          </a:p>
          <a:p>
            <a:r>
              <a:rPr lang="en-US" sz="1100" dirty="0">
                <a:latin typeface="Arial" panose="020B0604020202020204" pitchFamily="34" charset="0"/>
                <a:ea typeface="Lato" panose="020B0604020202020204" charset="0"/>
                <a:cs typeface="Arial" panose="020B0604020202020204" pitchFamily="34" charset="0"/>
              </a:rPr>
              <a:t>4 ton – 14 SEER</a:t>
            </a:r>
          </a:p>
          <a:p>
            <a:r>
              <a:rPr lang="en-US" sz="1100" dirty="0">
                <a:latin typeface="Arial" panose="020B0604020202020204" pitchFamily="34" charset="0"/>
                <a:ea typeface="Lato" panose="020B0604020202020204" charset="0"/>
                <a:cs typeface="Arial" panose="020B0604020202020204" pitchFamily="34" charset="0"/>
              </a:rPr>
              <a:t>5 ton – 14 SEER</a:t>
            </a:r>
          </a:p>
          <a:p>
            <a:r>
              <a:rPr lang="en-US" sz="1100" dirty="0">
                <a:latin typeface="Arial" panose="020B0604020202020204" pitchFamily="34" charset="0"/>
                <a:ea typeface="Lato" panose="020B0604020202020204" charset="0"/>
                <a:cs typeface="Arial" panose="020B0604020202020204" pitchFamily="34" charset="0"/>
              </a:rPr>
              <a:t>6 ton – 15 IEER</a:t>
            </a:r>
          </a:p>
        </p:txBody>
      </p:sp>
      <p:sp>
        <p:nvSpPr>
          <p:cNvPr id="11" name="Rectangle 10"/>
          <p:cNvSpPr/>
          <p:nvPr/>
        </p:nvSpPr>
        <p:spPr>
          <a:xfrm>
            <a:off x="1007082" y="2881156"/>
            <a:ext cx="4980546" cy="1969770"/>
          </a:xfrm>
          <a:prstGeom prst="rect">
            <a:avLst/>
          </a:prstGeom>
        </p:spPr>
        <p:txBody>
          <a:bodyPr wrap="square">
            <a:spAutoFit/>
          </a:bodyPr>
          <a:lstStyle/>
          <a:p>
            <a:pPr lvl="0"/>
            <a:endParaRPr lang="en-US" sz="1100" dirty="0">
              <a:solidFill>
                <a:prstClr val="black"/>
              </a:solidFill>
              <a:latin typeface="Arial" panose="020B0604020202020204" pitchFamily="34" charset="0"/>
              <a:ea typeface="Lato" panose="020B0604020202020204" charset="0"/>
              <a:cs typeface="Arial" panose="020B0604020202020204" pitchFamily="34" charset="0"/>
            </a:endParaRPr>
          </a:p>
          <a:p>
            <a:pPr lvl="0"/>
            <a:r>
              <a:rPr lang="en-US" sz="1100" b="1" dirty="0">
                <a:solidFill>
                  <a:prstClr val="black"/>
                </a:solidFill>
                <a:latin typeface="Arial" panose="020B0604020202020204" pitchFamily="34" charset="0"/>
                <a:ea typeface="Lato" panose="020B0604020202020204" charset="0"/>
                <a:cs typeface="Arial" panose="020B0604020202020204" pitchFamily="34" charset="0"/>
              </a:rPr>
              <a:t>Scroll Compression With Single Circuit Design</a:t>
            </a:r>
          </a:p>
          <a:p>
            <a:pPr lvl="0"/>
            <a:r>
              <a:rPr lang="en-US" sz="900" dirty="0">
                <a:solidFill>
                  <a:prstClr val="black"/>
                </a:solidFill>
                <a:latin typeface="Arial" panose="020B0604020202020204" pitchFamily="34" charset="0"/>
                <a:ea typeface="Lato" panose="020B0604020202020204" charset="0"/>
                <a:cs typeface="Arial" panose="020B0604020202020204" pitchFamily="34" charset="0"/>
              </a:rPr>
              <a:t>		</a:t>
            </a:r>
            <a:r>
              <a:rPr lang="en-US" sz="1000" dirty="0">
                <a:solidFill>
                  <a:prstClr val="black"/>
                </a:solidFill>
                <a:latin typeface="Arial" panose="020B0604020202020204" pitchFamily="34" charset="0"/>
                <a:ea typeface="Lato" panose="020B0604020202020204" charset="0"/>
                <a:cs typeface="Arial" panose="020B0604020202020204" pitchFamily="34" charset="0"/>
              </a:rPr>
              <a:t>Fully Active Coil Design</a:t>
            </a:r>
          </a:p>
          <a:p>
            <a:pPr lvl="0"/>
            <a:r>
              <a:rPr lang="en-US" sz="1000" dirty="0">
                <a:solidFill>
                  <a:prstClr val="black"/>
                </a:solidFill>
                <a:latin typeface="Arial" panose="020B0604020202020204" pitchFamily="34" charset="0"/>
                <a:ea typeface="Lato" panose="020B0604020202020204" charset="0"/>
                <a:cs typeface="Arial" panose="020B0604020202020204" pitchFamily="34" charset="0"/>
              </a:rPr>
              <a:t>		2 Stage Capacity Control on Specific Models</a:t>
            </a:r>
          </a:p>
          <a:p>
            <a:endParaRPr lang="en-US" sz="900" b="1" dirty="0">
              <a:latin typeface="Arial" panose="020B0604020202020204" pitchFamily="34" charset="0"/>
              <a:ea typeface="Lato" panose="020B0604020202020204" charset="0"/>
              <a:cs typeface="Arial" panose="020B0604020202020204" pitchFamily="34" charset="0"/>
            </a:endParaRPr>
          </a:p>
          <a:p>
            <a:r>
              <a:rPr lang="en-US" sz="1100" b="1" dirty="0">
                <a:latin typeface="Arial" panose="020B0604020202020204" pitchFamily="34" charset="0"/>
                <a:ea typeface="Lato" panose="020B0604020202020204" charset="0"/>
                <a:cs typeface="Arial" panose="020B0604020202020204" pitchFamily="34" charset="0"/>
              </a:rPr>
              <a:t>Reliable Enhanced Round Tube - Plate Fin Coil Design</a:t>
            </a:r>
          </a:p>
          <a:p>
            <a:r>
              <a:rPr lang="en-US" sz="900" dirty="0">
                <a:latin typeface="Arial" panose="020B0604020202020204" pitchFamily="34" charset="0"/>
                <a:ea typeface="Lato" panose="020B0604020202020204" charset="0"/>
                <a:cs typeface="Arial" panose="020B0604020202020204" pitchFamily="34" charset="0"/>
              </a:rPr>
              <a:t>		</a:t>
            </a:r>
            <a:r>
              <a:rPr lang="en-US" sz="1000" dirty="0">
                <a:latin typeface="Arial" panose="020B0604020202020204" pitchFamily="34" charset="0"/>
                <a:ea typeface="Lato" panose="020B0604020202020204" charset="0"/>
                <a:cs typeface="Arial" panose="020B0604020202020204" pitchFamily="34" charset="0"/>
              </a:rPr>
              <a:t>5/16” Condenser Coil Help Reduce Refrigerant Charge</a:t>
            </a:r>
          </a:p>
          <a:p>
            <a:r>
              <a:rPr lang="en-US" sz="1000" dirty="0">
                <a:latin typeface="Arial" panose="020B0604020202020204" pitchFamily="34" charset="0"/>
                <a:ea typeface="Lato" panose="020B0604020202020204" charset="0"/>
                <a:cs typeface="Arial" panose="020B0604020202020204" pitchFamily="34" charset="0"/>
              </a:rPr>
              <a:t>		Environmental Coating Options Available </a:t>
            </a:r>
          </a:p>
          <a:p>
            <a:endParaRPr lang="en-US" sz="900" dirty="0">
              <a:latin typeface="Arial" panose="020B0604020202020204" pitchFamily="34" charset="0"/>
              <a:ea typeface="Lato" panose="020B0604020202020204" charset="0"/>
              <a:cs typeface="Arial" panose="020B0604020202020204" pitchFamily="34" charset="0"/>
            </a:endParaRPr>
          </a:p>
          <a:p>
            <a:r>
              <a:rPr lang="en-US" sz="1100" b="1" dirty="0">
                <a:latin typeface="Arial" panose="020B0604020202020204" pitchFamily="34" charset="0"/>
                <a:ea typeface="Lato" panose="020B0604020202020204" charset="0"/>
                <a:cs typeface="Arial" panose="020B0604020202020204" pitchFamily="34" charset="0"/>
              </a:rPr>
              <a:t>Electro -Mechanical Controls</a:t>
            </a:r>
          </a:p>
          <a:p>
            <a:r>
              <a:rPr lang="en-US" sz="900" dirty="0">
                <a:latin typeface="Arial" panose="020B0604020202020204" pitchFamily="34" charset="0"/>
                <a:ea typeface="Lato" panose="020B0604020202020204" charset="0"/>
                <a:cs typeface="Arial" panose="020B0604020202020204" pitchFamily="34" charset="0"/>
              </a:rPr>
              <a:t>		</a:t>
            </a:r>
            <a:r>
              <a:rPr lang="en-US" sz="1000" dirty="0">
                <a:latin typeface="Arial" panose="020B0604020202020204" pitchFamily="34" charset="0"/>
                <a:ea typeface="Lato" panose="020B0604020202020204" charset="0"/>
                <a:cs typeface="Arial" panose="020B0604020202020204" pitchFamily="34" charset="0"/>
              </a:rPr>
              <a:t>Base controls with Electro -Mechanical and Time/Temp Defrost</a:t>
            </a:r>
          </a:p>
          <a:p>
            <a:r>
              <a:rPr lang="en-US" sz="1000" dirty="0">
                <a:latin typeface="Arial" panose="020B0604020202020204" pitchFamily="34" charset="0"/>
                <a:ea typeface="Lato" panose="020B0604020202020204" charset="0"/>
                <a:cs typeface="Arial" panose="020B0604020202020204" pitchFamily="34" charset="0"/>
              </a:rPr>
              <a:t>		</a:t>
            </a:r>
            <a:endParaRPr lang="en-US" sz="900" dirty="0">
              <a:solidFill>
                <a:prstClr val="black"/>
              </a:solidFill>
              <a:latin typeface="Arial" panose="020B0604020202020204" pitchFamily="34" charset="0"/>
              <a:ea typeface="Lato" panose="020B0604020202020204" charset="0"/>
              <a:cs typeface="Arial" panose="020B0604020202020204" pitchFamily="34" charset="0"/>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462925" y="1346207"/>
            <a:ext cx="2815478" cy="1703991"/>
          </a:xfrm>
          <a:prstGeom prst="rect">
            <a:avLst/>
          </a:prstGeom>
        </p:spPr>
      </p:pic>
      <p:sp>
        <p:nvSpPr>
          <p:cNvPr id="17" name="TextBox 16"/>
          <p:cNvSpPr txBox="1"/>
          <p:nvPr/>
        </p:nvSpPr>
        <p:spPr>
          <a:xfrm>
            <a:off x="7212495" y="3340482"/>
            <a:ext cx="1237286" cy="769441"/>
          </a:xfrm>
          <a:prstGeom prst="rect">
            <a:avLst/>
          </a:prstGeom>
          <a:noFill/>
        </p:spPr>
        <p:txBody>
          <a:bodyPr wrap="square" rtlCol="0">
            <a:spAutoFit/>
          </a:bodyPr>
          <a:lstStyle/>
          <a:p>
            <a:r>
              <a:rPr lang="en-US" sz="1100" b="1" dirty="0">
                <a:latin typeface="Arial" panose="020B0604020202020204" pitchFamily="34" charset="0"/>
                <a:ea typeface="Lato" panose="020B0604020202020204" charset="0"/>
                <a:cs typeface="Arial" panose="020B0604020202020204" pitchFamily="34" charset="0"/>
              </a:rPr>
              <a:t>High Efficiency</a:t>
            </a:r>
          </a:p>
          <a:p>
            <a:r>
              <a:rPr lang="en-US" sz="1100" dirty="0">
                <a:latin typeface="Arial" panose="020B0604020202020204" pitchFamily="34" charset="0"/>
                <a:ea typeface="Lato" panose="020B0604020202020204" charset="0"/>
                <a:cs typeface="Arial" panose="020B0604020202020204" pitchFamily="34" charset="0"/>
              </a:rPr>
              <a:t>3 ton – 16 SEER</a:t>
            </a:r>
          </a:p>
          <a:p>
            <a:r>
              <a:rPr lang="en-US" sz="1100" dirty="0">
                <a:latin typeface="Arial" panose="020B0604020202020204" pitchFamily="34" charset="0"/>
                <a:ea typeface="Lato" panose="020B0604020202020204" charset="0"/>
                <a:cs typeface="Arial" panose="020B0604020202020204" pitchFamily="34" charset="0"/>
              </a:rPr>
              <a:t>4 ton – 16 SEER</a:t>
            </a:r>
          </a:p>
          <a:p>
            <a:r>
              <a:rPr lang="en-US" sz="1100" dirty="0">
                <a:latin typeface="Arial" panose="020B0604020202020204" pitchFamily="34" charset="0"/>
                <a:ea typeface="Lato" panose="020B0604020202020204" charset="0"/>
                <a:cs typeface="Arial" panose="020B0604020202020204" pitchFamily="34" charset="0"/>
              </a:rPr>
              <a:t>5 ton – 16 SEER</a:t>
            </a: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737" y="1048209"/>
            <a:ext cx="22987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38080" y="2359709"/>
            <a:ext cx="844951" cy="338554"/>
          </a:xfrm>
          <a:prstGeom prst="rect">
            <a:avLst/>
          </a:prstGeom>
          <a:noFill/>
        </p:spPr>
        <p:txBody>
          <a:bodyPr wrap="square" rtlCol="0">
            <a:spAutoFit/>
          </a:bodyPr>
          <a:lstStyle/>
          <a:p>
            <a:pPr algn="l"/>
            <a:r>
              <a:rPr lang="en-US" sz="1600" b="1" i="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RHV</a:t>
            </a:r>
          </a:p>
        </p:txBody>
      </p:sp>
      <p:sp>
        <p:nvSpPr>
          <p:cNvPr id="4" name="TextBox 3"/>
          <p:cNvSpPr txBox="1"/>
          <p:nvPr/>
        </p:nvSpPr>
        <p:spPr>
          <a:xfrm>
            <a:off x="6138080" y="3592413"/>
            <a:ext cx="781291" cy="307777"/>
          </a:xfrm>
          <a:prstGeom prst="rect">
            <a:avLst/>
          </a:prstGeom>
          <a:noFill/>
        </p:spPr>
        <p:txBody>
          <a:bodyPr wrap="square" rtlCol="0">
            <a:spAutoFit/>
          </a:bodyPr>
          <a:lstStyle/>
          <a:p>
            <a:pPr algn="l"/>
            <a:r>
              <a:rPr lang="en-US" sz="1400" b="1" i="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RHW</a:t>
            </a:r>
          </a:p>
        </p:txBody>
      </p:sp>
      <p:sp>
        <p:nvSpPr>
          <p:cNvPr id="9" name="Footer Placeholder 8">
            <a:extLst>
              <a:ext uri="{FF2B5EF4-FFF2-40B4-BE49-F238E27FC236}">
                <a16:creationId xmlns:a16="http://schemas.microsoft.com/office/drawing/2014/main" id="{FAE6F30D-3505-9D45-A90E-B7FF04C66F8D}"/>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77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Humidi-MiZer DEHUMIDIFICATION</a:t>
            </a:r>
          </a:p>
        </p:txBody>
      </p:sp>
      <p:sp>
        <p:nvSpPr>
          <p:cNvPr id="3" name="Line 18"/>
          <p:cNvSpPr>
            <a:spLocks noChangeShapeType="1"/>
          </p:cNvSpPr>
          <p:nvPr/>
        </p:nvSpPr>
        <p:spPr bwMode="auto">
          <a:xfrm flipH="1">
            <a:off x="6053103" y="2039283"/>
            <a:ext cx="0" cy="22860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5" name="Line 2"/>
          <p:cNvSpPr>
            <a:spLocks noChangeShapeType="1"/>
          </p:cNvSpPr>
          <p:nvPr/>
        </p:nvSpPr>
        <p:spPr bwMode="auto">
          <a:xfrm flipH="1">
            <a:off x="1081053" y="3468033"/>
            <a:ext cx="497205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6" name="Line 6"/>
          <p:cNvSpPr>
            <a:spLocks noChangeShapeType="1"/>
          </p:cNvSpPr>
          <p:nvPr/>
        </p:nvSpPr>
        <p:spPr bwMode="auto">
          <a:xfrm flipH="1">
            <a:off x="5767353" y="2039283"/>
            <a:ext cx="28575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7" name="Line 7"/>
          <p:cNvSpPr>
            <a:spLocks noChangeShapeType="1"/>
          </p:cNvSpPr>
          <p:nvPr/>
        </p:nvSpPr>
        <p:spPr bwMode="auto">
          <a:xfrm flipH="1" flipV="1">
            <a:off x="6053103" y="2496483"/>
            <a:ext cx="0" cy="97155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8" name="Text Box 11"/>
          <p:cNvSpPr txBox="1">
            <a:spLocks noChangeArrowheads="1"/>
          </p:cNvSpPr>
          <p:nvPr/>
        </p:nvSpPr>
        <p:spPr bwMode="auto">
          <a:xfrm>
            <a:off x="2784123" y="3637729"/>
            <a:ext cx="1200150" cy="238527"/>
          </a:xfrm>
          <a:prstGeom prst="rect">
            <a:avLst/>
          </a:prstGeom>
          <a:noFill/>
          <a:ln w="9525">
            <a:noFill/>
            <a:miter lim="800000"/>
            <a:headEnd/>
            <a:tailEnd/>
          </a:ln>
        </p:spPr>
        <p:txBody>
          <a:bodyPr lIns="68580" tIns="34290" rIns="68580" bIns="34290">
            <a:spAutoFit/>
          </a:bodyPr>
          <a:lstStyle/>
          <a:p>
            <a:pPr defTabSz="685800">
              <a:spcBef>
                <a:spcPct val="50000"/>
              </a:spcBef>
              <a:defRPr/>
            </a:pPr>
            <a:r>
              <a:rPr lang="en-US" sz="1100" kern="0" dirty="0">
                <a:solidFill>
                  <a:prstClr val="black"/>
                </a:solidFill>
                <a:latin typeface="Arial" panose="020B0604020202020204" pitchFamily="34" charset="0"/>
                <a:cs typeface="Arial" panose="020B0604020202020204" pitchFamily="34" charset="0"/>
              </a:rPr>
              <a:t>COMPRESSOR</a:t>
            </a:r>
          </a:p>
        </p:txBody>
      </p:sp>
      <p:sp>
        <p:nvSpPr>
          <p:cNvPr id="9" name="AutoShape 12"/>
          <p:cNvSpPr>
            <a:spLocks noChangeArrowheads="1"/>
          </p:cNvSpPr>
          <p:nvPr/>
        </p:nvSpPr>
        <p:spPr bwMode="auto">
          <a:xfrm>
            <a:off x="4738653" y="2667933"/>
            <a:ext cx="628650" cy="342900"/>
          </a:xfrm>
          <a:prstGeom prst="upArrow">
            <a:avLst>
              <a:gd name="adj1" fmla="val 50000"/>
              <a:gd name="adj2" fmla="val 25000"/>
            </a:avLst>
          </a:prstGeom>
          <a:solidFill>
            <a:srgbClr val="0099FF"/>
          </a:solidFill>
          <a:ln w="9525">
            <a:solidFill>
              <a:sysClr val="windowText" lastClr="000000"/>
            </a:solidFill>
            <a:miter lim="800000"/>
            <a:headEnd/>
            <a:tailEnd/>
          </a:ln>
        </p:spPr>
        <p:txBody>
          <a:bodyPr wrap="none" lIns="68580" tIns="34290" rIns="68580" bIns="34290" anchor="ctr"/>
          <a:lstStyle/>
          <a:p>
            <a:pPr defTabSz="685800">
              <a:defRPr/>
            </a:pPr>
            <a:endParaRPr lang="en-US" sz="1400" kern="0" dirty="0">
              <a:solidFill>
                <a:prstClr val="black"/>
              </a:solidFill>
            </a:endParaRPr>
          </a:p>
        </p:txBody>
      </p:sp>
      <p:sp>
        <p:nvSpPr>
          <p:cNvPr id="10" name="Text Box 13"/>
          <p:cNvSpPr txBox="1">
            <a:spLocks noChangeArrowheads="1"/>
          </p:cNvSpPr>
          <p:nvPr/>
        </p:nvSpPr>
        <p:spPr bwMode="auto">
          <a:xfrm>
            <a:off x="4624353" y="3010833"/>
            <a:ext cx="1028700" cy="238527"/>
          </a:xfrm>
          <a:prstGeom prst="rect">
            <a:avLst/>
          </a:prstGeom>
          <a:noFill/>
          <a:ln w="9525">
            <a:noFill/>
            <a:miter lim="800000"/>
            <a:headEnd/>
            <a:tailEnd/>
          </a:ln>
        </p:spPr>
        <p:txBody>
          <a:bodyPr lIns="68580" tIns="34290" rIns="68580" bIns="34290">
            <a:spAutoFit/>
          </a:bodyPr>
          <a:lstStyle/>
          <a:p>
            <a:pPr defTabSz="685800">
              <a:spcBef>
                <a:spcPct val="50000"/>
              </a:spcBef>
              <a:defRPr/>
            </a:pPr>
            <a:r>
              <a:rPr lang="en-US" sz="1100" kern="0" dirty="0">
                <a:solidFill>
                  <a:prstClr val="black"/>
                </a:solidFill>
                <a:latin typeface="Arial" panose="020B0604020202020204" pitchFamily="34" charset="0"/>
                <a:cs typeface="Arial" panose="020B0604020202020204" pitchFamily="34" charset="0"/>
              </a:rPr>
              <a:t>INDOOR AIR</a:t>
            </a:r>
          </a:p>
        </p:txBody>
      </p:sp>
      <p:sp>
        <p:nvSpPr>
          <p:cNvPr id="11" name="Text Box 15"/>
          <p:cNvSpPr txBox="1">
            <a:spLocks noChangeArrowheads="1"/>
          </p:cNvSpPr>
          <p:nvPr/>
        </p:nvSpPr>
        <p:spPr bwMode="auto">
          <a:xfrm>
            <a:off x="4167153" y="1924984"/>
            <a:ext cx="1600200" cy="213122"/>
          </a:xfrm>
          <a:prstGeom prst="rect">
            <a:avLst/>
          </a:prstGeom>
          <a:solidFill>
            <a:srgbClr val="00B050">
              <a:lumMod val="75000"/>
            </a:srgbClr>
          </a:solidFill>
          <a:ln w="9525">
            <a:solidFill>
              <a:sysClr val="windowText" lastClr="000000"/>
            </a:solidFill>
            <a:miter lim="800000"/>
            <a:headEnd/>
            <a:tailEnd/>
          </a:ln>
        </p:spPr>
        <p:txBody>
          <a:bodyPr lIns="68580" tIns="34290" rIns="68580" bIns="34290">
            <a:spAutoFit/>
          </a:bodyPr>
          <a:lstStyle/>
          <a:p>
            <a:pPr algn="ctr" defTabSz="685800">
              <a:spcBef>
                <a:spcPct val="50000"/>
              </a:spcBef>
              <a:defRPr/>
            </a:pPr>
            <a:r>
              <a:rPr lang="en-US" sz="900" b="1" kern="0" dirty="0">
                <a:solidFill>
                  <a:prstClr val="white"/>
                </a:solidFill>
                <a:latin typeface="Arial" panose="020B0604020202020204" pitchFamily="34" charset="0"/>
                <a:cs typeface="Arial" panose="020B0604020202020204" pitchFamily="34" charset="0"/>
              </a:rPr>
              <a:t>Humidi-MiZer® COIL</a:t>
            </a:r>
          </a:p>
        </p:txBody>
      </p:sp>
      <p:sp>
        <p:nvSpPr>
          <p:cNvPr id="12" name="AutoShape 19"/>
          <p:cNvSpPr>
            <a:spLocks noChangeArrowheads="1"/>
          </p:cNvSpPr>
          <p:nvPr/>
        </p:nvSpPr>
        <p:spPr bwMode="auto">
          <a:xfrm>
            <a:off x="4657724" y="1456410"/>
            <a:ext cx="628650" cy="342900"/>
          </a:xfrm>
          <a:prstGeom prst="upArrow">
            <a:avLst>
              <a:gd name="adj1" fmla="val 50000"/>
              <a:gd name="adj2" fmla="val 25000"/>
            </a:avLst>
          </a:prstGeom>
          <a:solidFill>
            <a:srgbClr val="0099FF"/>
          </a:solidFill>
          <a:ln w="9525">
            <a:solidFill>
              <a:sysClr val="windowText" lastClr="000000"/>
            </a:solidFill>
            <a:miter lim="800000"/>
            <a:headEnd/>
            <a:tailEnd/>
          </a:ln>
        </p:spPr>
        <p:txBody>
          <a:bodyPr wrap="none" lIns="68580" tIns="34290" rIns="68580" bIns="34290" anchor="ctr"/>
          <a:lstStyle/>
          <a:p>
            <a:pPr defTabSz="685800">
              <a:defRPr/>
            </a:pPr>
            <a:endParaRPr lang="en-US" sz="1400" kern="0" dirty="0">
              <a:solidFill>
                <a:prstClr val="black"/>
              </a:solidFill>
            </a:endParaRPr>
          </a:p>
        </p:txBody>
      </p:sp>
      <p:sp>
        <p:nvSpPr>
          <p:cNvPr id="13" name="Line 20"/>
          <p:cNvSpPr>
            <a:spLocks noChangeShapeType="1"/>
          </p:cNvSpPr>
          <p:nvPr/>
        </p:nvSpPr>
        <p:spPr bwMode="auto">
          <a:xfrm flipH="1">
            <a:off x="3309903" y="2039283"/>
            <a:ext cx="85725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14" name="Line 21"/>
          <p:cNvSpPr>
            <a:spLocks noChangeShapeType="1"/>
          </p:cNvSpPr>
          <p:nvPr/>
        </p:nvSpPr>
        <p:spPr bwMode="auto">
          <a:xfrm flipH="1" flipV="1">
            <a:off x="2052603" y="3468033"/>
            <a:ext cx="571500" cy="0"/>
          </a:xfrm>
          <a:prstGeom prst="line">
            <a:avLst/>
          </a:prstGeom>
          <a:noFill/>
          <a:ln w="38100">
            <a:solidFill>
              <a:sysClr val="windowText" lastClr="000000"/>
            </a:solidFill>
            <a:round/>
            <a:headEnd/>
            <a:tailEnd type="triangle" w="med" len="med"/>
          </a:ln>
        </p:spPr>
        <p:txBody>
          <a:bodyPr lIns="68580" tIns="34290" rIns="68580" bIns="34290"/>
          <a:lstStyle/>
          <a:p>
            <a:pPr defTabSz="685800">
              <a:defRPr/>
            </a:pPr>
            <a:endParaRPr lang="en-US" sz="1400" kern="0" dirty="0">
              <a:solidFill>
                <a:prstClr val="black"/>
              </a:solidFill>
            </a:endParaRPr>
          </a:p>
        </p:txBody>
      </p:sp>
      <p:sp>
        <p:nvSpPr>
          <p:cNvPr id="15" name="Line 22"/>
          <p:cNvSpPr>
            <a:spLocks noChangeShapeType="1"/>
          </p:cNvSpPr>
          <p:nvPr/>
        </p:nvSpPr>
        <p:spPr bwMode="auto">
          <a:xfrm flipH="1">
            <a:off x="1081053" y="2496483"/>
            <a:ext cx="497205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16" name="Line 23"/>
          <p:cNvSpPr>
            <a:spLocks noChangeShapeType="1"/>
          </p:cNvSpPr>
          <p:nvPr/>
        </p:nvSpPr>
        <p:spPr bwMode="auto">
          <a:xfrm flipV="1">
            <a:off x="1081053" y="2496483"/>
            <a:ext cx="0" cy="97155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17" name="Text Box 24"/>
          <p:cNvSpPr txBox="1">
            <a:spLocks noChangeArrowheads="1"/>
          </p:cNvSpPr>
          <p:nvPr/>
        </p:nvSpPr>
        <p:spPr bwMode="auto">
          <a:xfrm>
            <a:off x="1309653" y="2382183"/>
            <a:ext cx="1657350" cy="238527"/>
          </a:xfrm>
          <a:prstGeom prst="rect">
            <a:avLst/>
          </a:prstGeom>
          <a:solidFill>
            <a:srgbClr val="FFC000">
              <a:lumMod val="75000"/>
            </a:srgbClr>
          </a:solidFill>
          <a:ln w="9525">
            <a:solidFill>
              <a:sysClr val="windowText" lastClr="000000"/>
            </a:solidFill>
            <a:miter lim="800000"/>
            <a:headEnd/>
            <a:tailEnd/>
          </a:ln>
        </p:spPr>
        <p:txBody>
          <a:bodyPr lIns="68580" tIns="34290" rIns="68580" bIns="34290">
            <a:spAutoFit/>
          </a:bodyPr>
          <a:lstStyle/>
          <a:p>
            <a:pPr algn="ctr" defTabSz="685800">
              <a:spcBef>
                <a:spcPct val="50000"/>
              </a:spcBef>
              <a:defRPr/>
            </a:pPr>
            <a:r>
              <a:rPr lang="en-US" sz="1100" b="1" kern="0" dirty="0">
                <a:solidFill>
                  <a:prstClr val="white"/>
                </a:solidFill>
                <a:latin typeface="Arial" panose="020B0604020202020204" pitchFamily="34" charset="0"/>
                <a:cs typeface="Arial" panose="020B0604020202020204" pitchFamily="34" charset="0"/>
              </a:rPr>
              <a:t>CONDENSER</a:t>
            </a:r>
          </a:p>
        </p:txBody>
      </p:sp>
      <p:grpSp>
        <p:nvGrpSpPr>
          <p:cNvPr id="18" name="Group 25"/>
          <p:cNvGrpSpPr>
            <a:grpSpLocks/>
          </p:cNvGrpSpPr>
          <p:nvPr/>
        </p:nvGrpSpPr>
        <p:grpSpPr bwMode="auto">
          <a:xfrm>
            <a:off x="3195603" y="3296583"/>
            <a:ext cx="342900" cy="342900"/>
            <a:chOff x="2112" y="3264"/>
            <a:chExt cx="288" cy="288"/>
          </a:xfrm>
        </p:grpSpPr>
        <p:sp>
          <p:nvSpPr>
            <p:cNvPr id="19" name="Oval 26"/>
            <p:cNvSpPr>
              <a:spLocks noChangeArrowheads="1"/>
            </p:cNvSpPr>
            <p:nvPr/>
          </p:nvSpPr>
          <p:spPr bwMode="auto">
            <a:xfrm>
              <a:off x="2112" y="3264"/>
              <a:ext cx="288" cy="288"/>
            </a:xfrm>
            <a:prstGeom prst="ellipse">
              <a:avLst/>
            </a:prstGeom>
            <a:solidFill>
              <a:sysClr val="window" lastClr="FFFFFF"/>
            </a:solidFill>
            <a:ln w="28575">
              <a:solidFill>
                <a:sysClr val="windowText" lastClr="000000"/>
              </a:solidFill>
              <a:round/>
              <a:headEnd/>
              <a:tailEnd/>
            </a:ln>
          </p:spPr>
          <p:txBody>
            <a:bodyPr wrap="none" anchor="ctr"/>
            <a:lstStyle/>
            <a:p>
              <a:pPr defTabSz="685800">
                <a:defRPr/>
              </a:pPr>
              <a:endParaRPr lang="en-US" sz="1400" kern="0" dirty="0">
                <a:solidFill>
                  <a:prstClr val="black"/>
                </a:solidFill>
              </a:endParaRPr>
            </a:p>
          </p:txBody>
        </p:sp>
        <p:sp>
          <p:nvSpPr>
            <p:cNvPr id="20" name="AutoShape 27"/>
            <p:cNvSpPr>
              <a:spLocks noChangeArrowheads="1"/>
            </p:cNvSpPr>
            <p:nvPr/>
          </p:nvSpPr>
          <p:spPr bwMode="auto">
            <a:xfrm rot="-5400000">
              <a:off x="2112" y="3360"/>
              <a:ext cx="96" cy="96"/>
            </a:xfrm>
            <a:prstGeom prst="triangle">
              <a:avLst>
                <a:gd name="adj" fmla="val 50000"/>
              </a:avLst>
            </a:prstGeom>
            <a:solidFill>
              <a:sysClr val="windowText" lastClr="000000"/>
            </a:solidFill>
            <a:ln w="952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grpSp>
      <p:sp>
        <p:nvSpPr>
          <p:cNvPr id="21" name="AutoShape 28"/>
          <p:cNvSpPr>
            <a:spLocks noChangeArrowheads="1"/>
          </p:cNvSpPr>
          <p:nvPr/>
        </p:nvSpPr>
        <p:spPr bwMode="auto">
          <a:xfrm>
            <a:off x="1824003" y="2725083"/>
            <a:ext cx="628650" cy="342900"/>
          </a:xfrm>
          <a:prstGeom prst="upArrow">
            <a:avLst>
              <a:gd name="adj1" fmla="val 50000"/>
              <a:gd name="adj2" fmla="val 25000"/>
            </a:avLst>
          </a:prstGeom>
          <a:solidFill>
            <a:srgbClr val="FF0000"/>
          </a:solidFill>
          <a:ln w="9525">
            <a:solidFill>
              <a:sysClr val="windowText" lastClr="000000"/>
            </a:solidFill>
            <a:miter lim="800000"/>
            <a:headEnd/>
            <a:tailEnd/>
          </a:ln>
        </p:spPr>
        <p:txBody>
          <a:bodyPr wrap="none" lIns="68580" tIns="34290" rIns="68580" bIns="34290" anchor="ctr"/>
          <a:lstStyle/>
          <a:p>
            <a:pPr defTabSz="685800">
              <a:defRPr/>
            </a:pPr>
            <a:endParaRPr lang="en-US" sz="1400" kern="0" dirty="0">
              <a:solidFill>
                <a:prstClr val="black"/>
              </a:solidFill>
            </a:endParaRPr>
          </a:p>
        </p:txBody>
      </p:sp>
      <p:sp>
        <p:nvSpPr>
          <p:cNvPr id="22" name="AutoShape 29"/>
          <p:cNvSpPr>
            <a:spLocks noChangeArrowheads="1"/>
          </p:cNvSpPr>
          <p:nvPr/>
        </p:nvSpPr>
        <p:spPr bwMode="auto">
          <a:xfrm>
            <a:off x="1824003" y="1982133"/>
            <a:ext cx="628650" cy="342900"/>
          </a:xfrm>
          <a:prstGeom prst="upArrow">
            <a:avLst>
              <a:gd name="adj1" fmla="val 50000"/>
              <a:gd name="adj2" fmla="val 25000"/>
            </a:avLst>
          </a:prstGeom>
          <a:solidFill>
            <a:srgbClr val="FF0000"/>
          </a:solidFill>
          <a:ln w="9525">
            <a:solidFill>
              <a:sysClr val="windowText" lastClr="000000"/>
            </a:solidFill>
            <a:miter lim="800000"/>
            <a:headEnd/>
            <a:tailEnd/>
          </a:ln>
        </p:spPr>
        <p:txBody>
          <a:bodyPr wrap="none" lIns="68580" tIns="34290" rIns="68580" bIns="34290" anchor="ctr"/>
          <a:lstStyle/>
          <a:p>
            <a:pPr defTabSz="685800">
              <a:defRPr/>
            </a:pPr>
            <a:endParaRPr lang="en-US" sz="1400" kern="0" dirty="0">
              <a:solidFill>
                <a:prstClr val="black"/>
              </a:solidFill>
            </a:endParaRPr>
          </a:p>
        </p:txBody>
      </p:sp>
      <p:sp>
        <p:nvSpPr>
          <p:cNvPr id="23" name="Text Box 30"/>
          <p:cNvSpPr txBox="1">
            <a:spLocks noChangeArrowheads="1"/>
          </p:cNvSpPr>
          <p:nvPr/>
        </p:nvSpPr>
        <p:spPr bwMode="auto">
          <a:xfrm>
            <a:off x="1595403" y="3067983"/>
            <a:ext cx="1200150" cy="238527"/>
          </a:xfrm>
          <a:prstGeom prst="rect">
            <a:avLst/>
          </a:prstGeom>
          <a:noFill/>
          <a:ln w="9525">
            <a:noFill/>
            <a:miter lim="800000"/>
            <a:headEnd/>
            <a:tailEnd/>
          </a:ln>
        </p:spPr>
        <p:txBody>
          <a:bodyPr lIns="68580" tIns="34290" rIns="68580" bIns="34290">
            <a:spAutoFit/>
          </a:bodyPr>
          <a:lstStyle/>
          <a:p>
            <a:pPr algn="ctr" defTabSz="685800">
              <a:spcBef>
                <a:spcPct val="50000"/>
              </a:spcBef>
              <a:defRPr/>
            </a:pPr>
            <a:r>
              <a:rPr lang="en-US" sz="1100" kern="0" dirty="0">
                <a:solidFill>
                  <a:prstClr val="black"/>
                </a:solidFill>
                <a:latin typeface="Arial" panose="020B0604020202020204" pitchFamily="34" charset="0"/>
                <a:cs typeface="Arial" panose="020B0604020202020204" pitchFamily="34" charset="0"/>
              </a:rPr>
              <a:t>OUTDOOR AIR</a:t>
            </a:r>
          </a:p>
        </p:txBody>
      </p:sp>
      <p:sp>
        <p:nvSpPr>
          <p:cNvPr id="24" name="Line 31"/>
          <p:cNvSpPr>
            <a:spLocks noChangeShapeType="1"/>
          </p:cNvSpPr>
          <p:nvPr/>
        </p:nvSpPr>
        <p:spPr bwMode="auto">
          <a:xfrm flipH="1" flipV="1">
            <a:off x="3081303" y="1867833"/>
            <a:ext cx="0" cy="62865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25" name="Line 32"/>
          <p:cNvSpPr>
            <a:spLocks noChangeShapeType="1"/>
          </p:cNvSpPr>
          <p:nvPr/>
        </p:nvSpPr>
        <p:spPr bwMode="auto">
          <a:xfrm flipH="1">
            <a:off x="3309903" y="2039283"/>
            <a:ext cx="0" cy="45720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grpSp>
        <p:nvGrpSpPr>
          <p:cNvPr id="26" name="Group 34"/>
          <p:cNvGrpSpPr>
            <a:grpSpLocks/>
          </p:cNvGrpSpPr>
          <p:nvPr/>
        </p:nvGrpSpPr>
        <p:grpSpPr bwMode="auto">
          <a:xfrm>
            <a:off x="3538503" y="2210733"/>
            <a:ext cx="228600" cy="342900"/>
            <a:chOff x="1440" y="1824"/>
            <a:chExt cx="192" cy="288"/>
          </a:xfrm>
        </p:grpSpPr>
        <p:sp>
          <p:nvSpPr>
            <p:cNvPr id="27" name="Line 35"/>
            <p:cNvSpPr>
              <a:spLocks noChangeShapeType="1"/>
            </p:cNvSpPr>
            <p:nvPr/>
          </p:nvSpPr>
          <p:spPr bwMode="auto">
            <a:xfrm flipV="1">
              <a:off x="1536" y="1920"/>
              <a:ext cx="0" cy="144"/>
            </a:xfrm>
            <a:prstGeom prst="line">
              <a:avLst/>
            </a:prstGeom>
            <a:noFill/>
            <a:ln w="19050">
              <a:solidFill>
                <a:sysClr val="windowText" lastClr="000000"/>
              </a:solidFill>
              <a:round/>
              <a:headEnd/>
              <a:tailEnd/>
            </a:ln>
          </p:spPr>
          <p:txBody>
            <a:bodyPr/>
            <a:lstStyle/>
            <a:p>
              <a:pPr defTabSz="685800">
                <a:defRPr/>
              </a:pPr>
              <a:endParaRPr lang="en-US" sz="1400" kern="0" dirty="0">
                <a:solidFill>
                  <a:prstClr val="black"/>
                </a:solidFill>
              </a:endParaRPr>
            </a:p>
          </p:txBody>
        </p:sp>
        <p:sp>
          <p:nvSpPr>
            <p:cNvPr id="28" name="Oval 36"/>
            <p:cNvSpPr>
              <a:spLocks noChangeArrowheads="1"/>
            </p:cNvSpPr>
            <p:nvPr/>
          </p:nvSpPr>
          <p:spPr bwMode="auto">
            <a:xfrm>
              <a:off x="1488" y="1824"/>
              <a:ext cx="96" cy="96"/>
            </a:xfrm>
            <a:prstGeom prst="ellipse">
              <a:avLst/>
            </a:prstGeom>
            <a:solidFill>
              <a:srgbClr val="EEECE1"/>
            </a:solidFill>
            <a:ln w="28575">
              <a:solidFill>
                <a:sysClr val="windowText" lastClr="000000"/>
              </a:solidFill>
              <a:round/>
              <a:headEnd/>
              <a:tailEnd/>
            </a:ln>
          </p:spPr>
          <p:txBody>
            <a:bodyPr wrap="none" anchor="ctr"/>
            <a:lstStyle/>
            <a:p>
              <a:pPr defTabSz="685800">
                <a:defRPr/>
              </a:pPr>
              <a:endParaRPr lang="en-US" sz="1400" kern="0" dirty="0">
                <a:solidFill>
                  <a:prstClr val="black"/>
                </a:solidFill>
              </a:endParaRPr>
            </a:p>
          </p:txBody>
        </p:sp>
        <p:grpSp>
          <p:nvGrpSpPr>
            <p:cNvPr id="29" name="Group 37"/>
            <p:cNvGrpSpPr>
              <a:grpSpLocks/>
            </p:cNvGrpSpPr>
            <p:nvPr/>
          </p:nvGrpSpPr>
          <p:grpSpPr bwMode="auto">
            <a:xfrm>
              <a:off x="1440" y="2016"/>
              <a:ext cx="192" cy="96"/>
              <a:chOff x="936" y="1896"/>
              <a:chExt cx="192" cy="96"/>
            </a:xfrm>
          </p:grpSpPr>
          <p:sp>
            <p:nvSpPr>
              <p:cNvPr id="30" name="AutoShape 38"/>
              <p:cNvSpPr>
                <a:spLocks noChangeArrowheads="1"/>
              </p:cNvSpPr>
              <p:nvPr/>
            </p:nvSpPr>
            <p:spPr bwMode="auto">
              <a:xfrm rot="-5400000">
                <a:off x="1032" y="1896"/>
                <a:ext cx="96" cy="96"/>
              </a:xfrm>
              <a:prstGeom prst="triangle">
                <a:avLst>
                  <a:gd name="adj" fmla="val 50000"/>
                </a:avLst>
              </a:prstGeom>
              <a:solidFill>
                <a:srgbClr val="800080"/>
              </a:solidFill>
              <a:ln w="2857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31" name="AutoShape 39"/>
              <p:cNvSpPr>
                <a:spLocks noChangeArrowheads="1"/>
              </p:cNvSpPr>
              <p:nvPr/>
            </p:nvSpPr>
            <p:spPr bwMode="auto">
              <a:xfrm rot="5400000">
                <a:off x="936" y="1896"/>
                <a:ext cx="96" cy="96"/>
              </a:xfrm>
              <a:prstGeom prst="triangle">
                <a:avLst>
                  <a:gd name="adj" fmla="val 50000"/>
                </a:avLst>
              </a:prstGeom>
              <a:solidFill>
                <a:srgbClr val="800080"/>
              </a:solidFill>
              <a:ln w="2857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32" name="Oval 40"/>
              <p:cNvSpPr>
                <a:spLocks noChangeArrowheads="1"/>
              </p:cNvSpPr>
              <p:nvPr/>
            </p:nvSpPr>
            <p:spPr bwMode="auto">
              <a:xfrm>
                <a:off x="1008" y="1920"/>
                <a:ext cx="48" cy="48"/>
              </a:xfrm>
              <a:prstGeom prst="ellipse">
                <a:avLst/>
              </a:prstGeom>
              <a:solidFill>
                <a:srgbClr val="800080"/>
              </a:solidFill>
              <a:ln w="28575">
                <a:solidFill>
                  <a:sysClr val="windowText" lastClr="000000"/>
                </a:solidFill>
                <a:round/>
                <a:headEnd/>
                <a:tailEnd/>
              </a:ln>
            </p:spPr>
            <p:txBody>
              <a:bodyPr wrap="none" anchor="ctr"/>
              <a:lstStyle/>
              <a:p>
                <a:pPr defTabSz="685800">
                  <a:defRPr/>
                </a:pPr>
                <a:endParaRPr lang="en-US" sz="1400" kern="0" dirty="0">
                  <a:solidFill>
                    <a:prstClr val="black"/>
                  </a:solidFill>
                </a:endParaRPr>
              </a:p>
            </p:txBody>
          </p:sp>
        </p:grpSp>
      </p:grpSp>
      <p:sp>
        <p:nvSpPr>
          <p:cNvPr id="33" name="Line 41"/>
          <p:cNvSpPr>
            <a:spLocks noChangeShapeType="1"/>
          </p:cNvSpPr>
          <p:nvPr/>
        </p:nvSpPr>
        <p:spPr bwMode="auto">
          <a:xfrm flipH="1">
            <a:off x="1081053" y="1867833"/>
            <a:ext cx="0" cy="62865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34" name="Line 42"/>
          <p:cNvSpPr>
            <a:spLocks noChangeShapeType="1"/>
          </p:cNvSpPr>
          <p:nvPr/>
        </p:nvSpPr>
        <p:spPr bwMode="auto">
          <a:xfrm flipH="1">
            <a:off x="3881403" y="2267883"/>
            <a:ext cx="217170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35" name="Line 43"/>
          <p:cNvSpPr>
            <a:spLocks noChangeShapeType="1"/>
          </p:cNvSpPr>
          <p:nvPr/>
        </p:nvSpPr>
        <p:spPr bwMode="auto">
          <a:xfrm flipH="1">
            <a:off x="1081053" y="1867833"/>
            <a:ext cx="2000250" cy="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grpSp>
        <p:nvGrpSpPr>
          <p:cNvPr id="36" name="Group 44"/>
          <p:cNvGrpSpPr>
            <a:grpSpLocks/>
          </p:cNvGrpSpPr>
          <p:nvPr/>
        </p:nvGrpSpPr>
        <p:grpSpPr bwMode="auto">
          <a:xfrm rot="-5400000">
            <a:off x="852453" y="1982133"/>
            <a:ext cx="228600" cy="342900"/>
            <a:chOff x="1440" y="1824"/>
            <a:chExt cx="192" cy="288"/>
          </a:xfrm>
        </p:grpSpPr>
        <p:sp>
          <p:nvSpPr>
            <p:cNvPr id="37" name="Line 45"/>
            <p:cNvSpPr>
              <a:spLocks noChangeShapeType="1"/>
            </p:cNvSpPr>
            <p:nvPr/>
          </p:nvSpPr>
          <p:spPr bwMode="auto">
            <a:xfrm flipV="1">
              <a:off x="1536" y="1920"/>
              <a:ext cx="0" cy="144"/>
            </a:xfrm>
            <a:prstGeom prst="line">
              <a:avLst/>
            </a:prstGeom>
            <a:noFill/>
            <a:ln w="19050">
              <a:solidFill>
                <a:sysClr val="windowText" lastClr="000000"/>
              </a:solidFill>
              <a:round/>
              <a:headEnd/>
              <a:tailEnd/>
            </a:ln>
          </p:spPr>
          <p:txBody>
            <a:bodyPr/>
            <a:lstStyle/>
            <a:p>
              <a:pPr defTabSz="685800">
                <a:defRPr/>
              </a:pPr>
              <a:endParaRPr lang="en-US" sz="1400" kern="0" dirty="0">
                <a:solidFill>
                  <a:prstClr val="black"/>
                </a:solidFill>
              </a:endParaRPr>
            </a:p>
          </p:txBody>
        </p:sp>
        <p:sp>
          <p:nvSpPr>
            <p:cNvPr id="38" name="Oval 46"/>
            <p:cNvSpPr>
              <a:spLocks noChangeArrowheads="1"/>
            </p:cNvSpPr>
            <p:nvPr/>
          </p:nvSpPr>
          <p:spPr bwMode="auto">
            <a:xfrm>
              <a:off x="1488" y="1824"/>
              <a:ext cx="96" cy="96"/>
            </a:xfrm>
            <a:prstGeom prst="ellipse">
              <a:avLst/>
            </a:prstGeom>
            <a:solidFill>
              <a:srgbClr val="EEECE1"/>
            </a:solidFill>
            <a:ln w="28575">
              <a:solidFill>
                <a:sysClr val="windowText" lastClr="000000"/>
              </a:solidFill>
              <a:round/>
              <a:headEnd/>
              <a:tailEnd/>
            </a:ln>
          </p:spPr>
          <p:txBody>
            <a:bodyPr wrap="none" anchor="ctr"/>
            <a:lstStyle/>
            <a:p>
              <a:pPr defTabSz="685800">
                <a:defRPr/>
              </a:pPr>
              <a:endParaRPr lang="en-US" sz="1400" kern="0" dirty="0">
                <a:solidFill>
                  <a:prstClr val="black"/>
                </a:solidFill>
              </a:endParaRPr>
            </a:p>
          </p:txBody>
        </p:sp>
        <p:grpSp>
          <p:nvGrpSpPr>
            <p:cNvPr id="39" name="Group 47"/>
            <p:cNvGrpSpPr>
              <a:grpSpLocks/>
            </p:cNvGrpSpPr>
            <p:nvPr/>
          </p:nvGrpSpPr>
          <p:grpSpPr bwMode="auto">
            <a:xfrm>
              <a:off x="1440" y="2016"/>
              <a:ext cx="192" cy="96"/>
              <a:chOff x="936" y="1896"/>
              <a:chExt cx="192" cy="96"/>
            </a:xfrm>
          </p:grpSpPr>
          <p:sp>
            <p:nvSpPr>
              <p:cNvPr id="40" name="AutoShape 48"/>
              <p:cNvSpPr>
                <a:spLocks noChangeArrowheads="1"/>
              </p:cNvSpPr>
              <p:nvPr/>
            </p:nvSpPr>
            <p:spPr bwMode="auto">
              <a:xfrm rot="-5400000">
                <a:off x="1032" y="1896"/>
                <a:ext cx="96" cy="96"/>
              </a:xfrm>
              <a:prstGeom prst="triangle">
                <a:avLst>
                  <a:gd name="adj" fmla="val 50000"/>
                </a:avLst>
              </a:prstGeom>
              <a:solidFill>
                <a:srgbClr val="800080"/>
              </a:solidFill>
              <a:ln w="2857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41" name="AutoShape 49"/>
              <p:cNvSpPr>
                <a:spLocks noChangeArrowheads="1"/>
              </p:cNvSpPr>
              <p:nvPr/>
            </p:nvSpPr>
            <p:spPr bwMode="auto">
              <a:xfrm rot="5400000">
                <a:off x="936" y="1896"/>
                <a:ext cx="96" cy="96"/>
              </a:xfrm>
              <a:prstGeom prst="triangle">
                <a:avLst>
                  <a:gd name="adj" fmla="val 50000"/>
                </a:avLst>
              </a:prstGeom>
              <a:solidFill>
                <a:srgbClr val="800080"/>
              </a:solidFill>
              <a:ln w="2857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42" name="Oval 50"/>
              <p:cNvSpPr>
                <a:spLocks noChangeArrowheads="1"/>
              </p:cNvSpPr>
              <p:nvPr/>
            </p:nvSpPr>
            <p:spPr bwMode="auto">
              <a:xfrm>
                <a:off x="1008" y="1920"/>
                <a:ext cx="48" cy="48"/>
              </a:xfrm>
              <a:prstGeom prst="ellipse">
                <a:avLst/>
              </a:prstGeom>
              <a:solidFill>
                <a:srgbClr val="800080"/>
              </a:solidFill>
              <a:ln w="28575">
                <a:solidFill>
                  <a:sysClr val="windowText" lastClr="000000"/>
                </a:solidFill>
                <a:round/>
                <a:headEnd/>
                <a:tailEnd/>
              </a:ln>
            </p:spPr>
            <p:txBody>
              <a:bodyPr wrap="none" anchor="ctr"/>
              <a:lstStyle/>
              <a:p>
                <a:pPr defTabSz="685800">
                  <a:defRPr/>
                </a:pPr>
                <a:endParaRPr lang="en-US" sz="1400" kern="0" dirty="0">
                  <a:solidFill>
                    <a:prstClr val="black"/>
                  </a:solidFill>
                </a:endParaRPr>
              </a:p>
            </p:txBody>
          </p:sp>
        </p:grpSp>
      </p:grpSp>
      <p:sp>
        <p:nvSpPr>
          <p:cNvPr id="43" name="Line 51"/>
          <p:cNvSpPr>
            <a:spLocks noChangeShapeType="1"/>
          </p:cNvSpPr>
          <p:nvPr/>
        </p:nvSpPr>
        <p:spPr bwMode="auto">
          <a:xfrm flipH="1">
            <a:off x="4567203" y="3468033"/>
            <a:ext cx="285750" cy="0"/>
          </a:xfrm>
          <a:prstGeom prst="line">
            <a:avLst/>
          </a:prstGeom>
          <a:noFill/>
          <a:ln w="38100">
            <a:solidFill>
              <a:sysClr val="windowText" lastClr="000000"/>
            </a:solidFill>
            <a:round/>
            <a:headEnd/>
            <a:tailEnd type="triangle" w="med" len="med"/>
          </a:ln>
        </p:spPr>
        <p:txBody>
          <a:bodyPr lIns="68580" tIns="34290" rIns="68580" bIns="34290"/>
          <a:lstStyle/>
          <a:p>
            <a:pPr defTabSz="685800">
              <a:defRPr/>
            </a:pPr>
            <a:endParaRPr lang="en-US" sz="1400" kern="0" dirty="0">
              <a:solidFill>
                <a:prstClr val="black"/>
              </a:solidFill>
            </a:endParaRPr>
          </a:p>
        </p:txBody>
      </p:sp>
      <p:sp>
        <p:nvSpPr>
          <p:cNvPr id="44" name="Line 52"/>
          <p:cNvSpPr>
            <a:spLocks noChangeShapeType="1"/>
          </p:cNvSpPr>
          <p:nvPr/>
        </p:nvSpPr>
        <p:spPr bwMode="auto">
          <a:xfrm flipH="1">
            <a:off x="3881403" y="2267883"/>
            <a:ext cx="0" cy="228600"/>
          </a:xfrm>
          <a:prstGeom prst="line">
            <a:avLst/>
          </a:prstGeom>
          <a:noFill/>
          <a:ln w="38100">
            <a:solidFill>
              <a:sysClr val="windowText" lastClr="000000"/>
            </a:solidFill>
            <a:round/>
            <a:headEnd/>
            <a:tailEnd/>
          </a:ln>
        </p:spPr>
        <p:txBody>
          <a:bodyPr lIns="68580" tIns="34290" rIns="68580" bIns="34290"/>
          <a:lstStyle/>
          <a:p>
            <a:pPr defTabSz="685800">
              <a:defRPr/>
            </a:pPr>
            <a:endParaRPr lang="en-US" sz="1400" kern="0" dirty="0">
              <a:solidFill>
                <a:prstClr val="black"/>
              </a:solidFill>
            </a:endParaRPr>
          </a:p>
        </p:txBody>
      </p:sp>
      <p:sp>
        <p:nvSpPr>
          <p:cNvPr id="45" name="Line 56"/>
          <p:cNvSpPr>
            <a:spLocks noChangeShapeType="1"/>
          </p:cNvSpPr>
          <p:nvPr/>
        </p:nvSpPr>
        <p:spPr bwMode="auto">
          <a:xfrm flipH="1">
            <a:off x="6053103" y="2953683"/>
            <a:ext cx="0" cy="285750"/>
          </a:xfrm>
          <a:prstGeom prst="line">
            <a:avLst/>
          </a:prstGeom>
          <a:noFill/>
          <a:ln w="38100">
            <a:solidFill>
              <a:sysClr val="windowText" lastClr="000000"/>
            </a:solidFill>
            <a:round/>
            <a:headEnd/>
            <a:tailEnd type="triangle" w="med" len="med"/>
          </a:ln>
        </p:spPr>
        <p:txBody>
          <a:bodyPr lIns="68580" tIns="34290" rIns="68580" bIns="34290"/>
          <a:lstStyle/>
          <a:p>
            <a:pPr defTabSz="685800">
              <a:defRPr/>
            </a:pPr>
            <a:endParaRPr lang="en-US" sz="1400" kern="0" dirty="0">
              <a:solidFill>
                <a:prstClr val="black"/>
              </a:solidFill>
            </a:endParaRPr>
          </a:p>
        </p:txBody>
      </p:sp>
      <p:sp>
        <p:nvSpPr>
          <p:cNvPr id="46" name="Text Box 12"/>
          <p:cNvSpPr txBox="1">
            <a:spLocks noChangeArrowheads="1"/>
          </p:cNvSpPr>
          <p:nvPr/>
        </p:nvSpPr>
        <p:spPr bwMode="auto">
          <a:xfrm>
            <a:off x="3802823" y="2661231"/>
            <a:ext cx="514350" cy="238527"/>
          </a:xfrm>
          <a:prstGeom prst="rect">
            <a:avLst/>
          </a:prstGeom>
          <a:noFill/>
          <a:ln w="9525">
            <a:noFill/>
            <a:miter lim="800000"/>
            <a:headEnd/>
            <a:tailEnd/>
          </a:ln>
        </p:spPr>
        <p:txBody>
          <a:bodyPr lIns="68580" tIns="34290" rIns="68580" bIns="34290">
            <a:spAutoFit/>
          </a:bodyPr>
          <a:lstStyle/>
          <a:p>
            <a:pPr algn="ctr" defTabSz="685800">
              <a:spcBef>
                <a:spcPct val="50000"/>
              </a:spcBef>
              <a:defRPr/>
            </a:pPr>
            <a:r>
              <a:rPr lang="en-US" sz="1100" kern="0" dirty="0">
                <a:solidFill>
                  <a:prstClr val="black"/>
                </a:solidFill>
                <a:latin typeface="Arial" panose="020B0604020202020204" pitchFamily="34" charset="0"/>
                <a:cs typeface="Arial" panose="020B0604020202020204" pitchFamily="34" charset="0"/>
              </a:rPr>
              <a:t>TXV</a:t>
            </a:r>
          </a:p>
        </p:txBody>
      </p:sp>
      <p:grpSp>
        <p:nvGrpSpPr>
          <p:cNvPr id="47" name="Group 44"/>
          <p:cNvGrpSpPr>
            <a:grpSpLocks/>
          </p:cNvGrpSpPr>
          <p:nvPr/>
        </p:nvGrpSpPr>
        <p:grpSpPr bwMode="auto">
          <a:xfrm>
            <a:off x="3938553" y="2382183"/>
            <a:ext cx="228600" cy="228600"/>
            <a:chOff x="2496" y="1968"/>
            <a:chExt cx="240" cy="240"/>
          </a:xfrm>
        </p:grpSpPr>
        <p:sp>
          <p:nvSpPr>
            <p:cNvPr id="48" name="Rectangle 45"/>
            <p:cNvSpPr>
              <a:spLocks noChangeArrowheads="1"/>
            </p:cNvSpPr>
            <p:nvPr/>
          </p:nvSpPr>
          <p:spPr bwMode="auto">
            <a:xfrm flipV="1">
              <a:off x="2544" y="2016"/>
              <a:ext cx="144" cy="96"/>
            </a:xfrm>
            <a:prstGeom prst="rect">
              <a:avLst/>
            </a:prstGeom>
            <a:solidFill>
              <a:srgbClr val="000000"/>
            </a:solidFill>
            <a:ln w="952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49" name="Rectangle 46"/>
            <p:cNvSpPr>
              <a:spLocks noChangeArrowheads="1"/>
            </p:cNvSpPr>
            <p:nvPr/>
          </p:nvSpPr>
          <p:spPr bwMode="auto">
            <a:xfrm flipV="1">
              <a:off x="2496" y="1968"/>
              <a:ext cx="240" cy="48"/>
            </a:xfrm>
            <a:prstGeom prst="rect">
              <a:avLst/>
            </a:prstGeom>
            <a:solidFill>
              <a:srgbClr val="000000"/>
            </a:solidFill>
            <a:ln w="952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sp>
          <p:nvSpPr>
            <p:cNvPr id="50" name="Rectangle 47"/>
            <p:cNvSpPr>
              <a:spLocks noChangeArrowheads="1"/>
            </p:cNvSpPr>
            <p:nvPr/>
          </p:nvSpPr>
          <p:spPr bwMode="auto">
            <a:xfrm flipV="1">
              <a:off x="2592" y="2016"/>
              <a:ext cx="48" cy="192"/>
            </a:xfrm>
            <a:prstGeom prst="rect">
              <a:avLst/>
            </a:prstGeom>
            <a:solidFill>
              <a:srgbClr val="000000"/>
            </a:solidFill>
            <a:ln w="9525">
              <a:solidFill>
                <a:sysClr val="windowText" lastClr="000000"/>
              </a:solidFill>
              <a:miter lim="800000"/>
              <a:headEnd/>
              <a:tailEnd/>
            </a:ln>
          </p:spPr>
          <p:txBody>
            <a:bodyPr wrap="none" anchor="ctr"/>
            <a:lstStyle/>
            <a:p>
              <a:pPr defTabSz="685800">
                <a:defRPr/>
              </a:pPr>
              <a:endParaRPr lang="en-US" sz="1400" kern="0" dirty="0">
                <a:solidFill>
                  <a:prstClr val="black"/>
                </a:solidFill>
              </a:endParaRPr>
            </a:p>
          </p:txBody>
        </p:sp>
      </p:grpSp>
      <p:sp>
        <p:nvSpPr>
          <p:cNvPr id="51" name="Text Box 5"/>
          <p:cNvSpPr txBox="1">
            <a:spLocks noChangeArrowheads="1"/>
          </p:cNvSpPr>
          <p:nvPr/>
        </p:nvSpPr>
        <p:spPr bwMode="auto">
          <a:xfrm>
            <a:off x="4224303" y="2382183"/>
            <a:ext cx="1600200" cy="266227"/>
          </a:xfrm>
          <a:prstGeom prst="rect">
            <a:avLst/>
          </a:prstGeom>
          <a:solidFill>
            <a:srgbClr val="1F497D">
              <a:lumMod val="60000"/>
              <a:lumOff val="40000"/>
            </a:srgbClr>
          </a:solidFill>
          <a:ln w="9525">
            <a:solidFill>
              <a:sysClr val="windowText" lastClr="000000"/>
            </a:solidFill>
            <a:miter lim="800000"/>
            <a:headEnd/>
            <a:tailEnd/>
          </a:ln>
        </p:spPr>
        <p:txBody>
          <a:bodyPr lIns="34290" tIns="48006" rIns="34290" bIns="48006">
            <a:spAutoFit/>
          </a:bodyPr>
          <a:lstStyle/>
          <a:p>
            <a:pPr algn="ctr" defTabSz="685800">
              <a:spcBef>
                <a:spcPct val="50000"/>
              </a:spcBef>
              <a:defRPr/>
            </a:pPr>
            <a:r>
              <a:rPr lang="en-US" sz="1100" b="1" kern="0" dirty="0">
                <a:solidFill>
                  <a:prstClr val="white"/>
                </a:solidFill>
                <a:latin typeface="Arial" panose="020B0604020202020204" pitchFamily="34" charset="0"/>
                <a:cs typeface="Arial" panose="020B0604020202020204" pitchFamily="34" charset="0"/>
              </a:rPr>
              <a:t>EVAPORATOR</a:t>
            </a:r>
          </a:p>
        </p:txBody>
      </p:sp>
      <p:sp>
        <p:nvSpPr>
          <p:cNvPr id="52" name="Oval 51"/>
          <p:cNvSpPr/>
          <p:nvPr/>
        </p:nvSpPr>
        <p:spPr>
          <a:xfrm>
            <a:off x="1148919" y="3906233"/>
            <a:ext cx="722478" cy="69334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chemeClr val="bg1"/>
                </a:solidFill>
                <a:latin typeface="Arial" panose="020B0604020202020204" pitchFamily="34" charset="0"/>
                <a:ea typeface="Lato" panose="020B0604020202020204" charset="0"/>
                <a:cs typeface="Arial" panose="020B0604020202020204" pitchFamily="34" charset="0"/>
              </a:rPr>
              <a:t>Normal Cooling</a:t>
            </a:r>
          </a:p>
        </p:txBody>
      </p:sp>
      <p:sp>
        <p:nvSpPr>
          <p:cNvPr id="53" name="Oval 52"/>
          <p:cNvSpPr/>
          <p:nvPr/>
        </p:nvSpPr>
        <p:spPr>
          <a:xfrm>
            <a:off x="3310305" y="3906233"/>
            <a:ext cx="724550" cy="693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chemeClr val="bg1"/>
                </a:solidFill>
                <a:latin typeface="Arial" panose="020B0604020202020204" pitchFamily="34" charset="0"/>
                <a:ea typeface="Lato" panose="020B0604020202020204" charset="0"/>
                <a:cs typeface="Arial" panose="020B0604020202020204" pitchFamily="34" charset="0"/>
              </a:rPr>
              <a:t>Sub</a:t>
            </a:r>
          </a:p>
          <a:p>
            <a:pPr algn="ctr"/>
            <a:r>
              <a:rPr lang="en-US" sz="800" dirty="0">
                <a:solidFill>
                  <a:schemeClr val="bg1"/>
                </a:solidFill>
                <a:latin typeface="Arial" panose="020B0604020202020204" pitchFamily="34" charset="0"/>
                <a:ea typeface="Lato" panose="020B0604020202020204" charset="0"/>
                <a:cs typeface="Arial" panose="020B0604020202020204" pitchFamily="34" charset="0"/>
              </a:rPr>
              <a:t>cooling</a:t>
            </a:r>
          </a:p>
        </p:txBody>
      </p:sp>
      <p:sp>
        <p:nvSpPr>
          <p:cNvPr id="54" name="Oval 53"/>
          <p:cNvSpPr/>
          <p:nvPr/>
        </p:nvSpPr>
        <p:spPr>
          <a:xfrm>
            <a:off x="5333862" y="3906233"/>
            <a:ext cx="722477" cy="69334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chemeClr val="tx1"/>
                </a:solidFill>
                <a:latin typeface="Arial" panose="020B0604020202020204" pitchFamily="34" charset="0"/>
                <a:ea typeface="Lato" panose="020B0604020202020204" charset="0"/>
                <a:cs typeface="Arial" panose="020B0604020202020204" pitchFamily="34" charset="0"/>
              </a:rPr>
              <a:t>HGRH</a:t>
            </a:r>
          </a:p>
        </p:txBody>
      </p:sp>
      <p:sp>
        <p:nvSpPr>
          <p:cNvPr id="55" name="Left-Right Arrow 54"/>
          <p:cNvSpPr/>
          <p:nvPr/>
        </p:nvSpPr>
        <p:spPr>
          <a:xfrm>
            <a:off x="2005344" y="4146263"/>
            <a:ext cx="860876" cy="3197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dirty="0">
              <a:latin typeface="Lato" panose="020B0604020202020204" charset="0"/>
              <a:ea typeface="Lato" panose="020B0604020202020204" charset="0"/>
              <a:cs typeface="Lato" panose="020B0604020202020204" charset="0"/>
            </a:endParaRPr>
          </a:p>
        </p:txBody>
      </p:sp>
      <p:sp>
        <p:nvSpPr>
          <p:cNvPr id="56" name="Left-Right Arrow 55"/>
          <p:cNvSpPr/>
          <p:nvPr/>
        </p:nvSpPr>
        <p:spPr>
          <a:xfrm>
            <a:off x="4274489" y="4146263"/>
            <a:ext cx="860876" cy="3197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dirty="0">
              <a:latin typeface="Lato" panose="020B0604020202020204" charset="0"/>
              <a:ea typeface="Lato" panose="020B0604020202020204" charset="0"/>
              <a:cs typeface="Lato" panose="020B0604020202020204" charset="0"/>
            </a:endParaRPr>
          </a:p>
        </p:txBody>
      </p:sp>
      <p:pic>
        <p:nvPicPr>
          <p:cNvPr id="57" name="Picture 3" descr="gym High res"/>
          <p:cNvPicPr>
            <a:picLocks noChangeAspect="1" noChangeArrowheads="1"/>
          </p:cNvPicPr>
          <p:nvPr/>
        </p:nvPicPr>
        <p:blipFill>
          <a:blip r:embed="rId3" cstate="print"/>
          <a:srcRect l="2380" t="37055" r="9523" b="1003"/>
          <a:stretch>
            <a:fillRect/>
          </a:stretch>
        </p:blipFill>
        <p:spPr bwMode="auto">
          <a:xfrm>
            <a:off x="6736471" y="3429133"/>
            <a:ext cx="1942477" cy="954199"/>
          </a:xfrm>
          <a:prstGeom prst="rect">
            <a:avLst/>
          </a:prstGeom>
          <a:noFill/>
          <a:ln w="50800" algn="in">
            <a:noFill/>
            <a:miter lim="800000"/>
            <a:headEnd/>
            <a:tailEnd/>
          </a:ln>
          <a:effectLst>
            <a:outerShdw blurRad="50800" dist="38100" dir="2700000" algn="tl" rotWithShape="0">
              <a:prstClr val="black">
                <a:alpha val="40000"/>
              </a:prstClr>
            </a:outerShdw>
          </a:effectLst>
        </p:spPr>
      </p:pic>
      <p:pic>
        <p:nvPicPr>
          <p:cNvPr id="58" name="Picture 4" descr="Restaurant High res"/>
          <p:cNvPicPr>
            <a:picLocks noChangeAspect="1" noChangeArrowheads="1"/>
          </p:cNvPicPr>
          <p:nvPr/>
        </p:nvPicPr>
        <p:blipFill>
          <a:blip r:embed="rId4" cstate="print"/>
          <a:srcRect/>
          <a:stretch>
            <a:fillRect/>
          </a:stretch>
        </p:blipFill>
        <p:spPr bwMode="auto">
          <a:xfrm>
            <a:off x="7591928" y="1398839"/>
            <a:ext cx="1118641" cy="860677"/>
          </a:xfrm>
          <a:prstGeom prst="rect">
            <a:avLst/>
          </a:prstGeom>
          <a:noFill/>
          <a:ln w="50800" algn="in">
            <a:noFill/>
            <a:miter lim="800000"/>
            <a:headEnd/>
            <a:tailEnd/>
          </a:ln>
          <a:effectLst>
            <a:outerShdw blurRad="50800" dist="38100" dir="2700000" algn="tl" rotWithShape="0">
              <a:prstClr val="black">
                <a:alpha val="40000"/>
              </a:prstClr>
            </a:outerShdw>
          </a:effectLst>
        </p:spPr>
      </p:pic>
      <p:sp>
        <p:nvSpPr>
          <p:cNvPr id="59" name="TextBox 58"/>
          <p:cNvSpPr txBox="1"/>
          <p:nvPr/>
        </p:nvSpPr>
        <p:spPr>
          <a:xfrm>
            <a:off x="6031672" y="2571156"/>
            <a:ext cx="2900362" cy="746358"/>
          </a:xfrm>
          <a:prstGeom prst="rect">
            <a:avLst/>
          </a:prstGeom>
          <a:noFill/>
        </p:spPr>
        <p:txBody>
          <a:bodyPr wrap="square" lIns="68580" tIns="34290" rIns="68580" bIns="34290" rtlCol="0">
            <a:spAutoFit/>
          </a:bodyPr>
          <a:lstStyle/>
          <a:p>
            <a:pPr algn="r"/>
            <a:r>
              <a:rPr lang="en-US" sz="1100" dirty="0">
                <a:latin typeface="Arial" panose="020B0604020202020204" pitchFamily="34" charset="0"/>
                <a:ea typeface="Lato Light" panose="020B0604020202020204" charset="0"/>
                <a:cs typeface="Arial" panose="020B0604020202020204" pitchFamily="34" charset="0"/>
              </a:rPr>
              <a:t>Factory installed</a:t>
            </a:r>
          </a:p>
          <a:p>
            <a:pPr algn="r"/>
            <a:r>
              <a:rPr lang="en-US" sz="1100" dirty="0">
                <a:latin typeface="Arial" panose="020B0604020202020204" pitchFamily="34" charset="0"/>
                <a:ea typeface="Lato Light" panose="020B0604020202020204" charset="0"/>
                <a:cs typeface="Arial" panose="020B0604020202020204" pitchFamily="34" charset="0"/>
              </a:rPr>
              <a:t>Available on all tiers</a:t>
            </a:r>
          </a:p>
          <a:p>
            <a:pPr algn="r"/>
            <a:r>
              <a:rPr lang="en-US" sz="1100" dirty="0">
                <a:latin typeface="Arial" panose="020B0604020202020204" pitchFamily="34" charset="0"/>
                <a:ea typeface="Lato Light" panose="020B0604020202020204" charset="0"/>
                <a:cs typeface="Arial" panose="020B0604020202020204" pitchFamily="34" charset="0"/>
              </a:rPr>
              <a:t>Normal, Sub-cooling &amp; Hot Gas ReHeat</a:t>
            </a:r>
          </a:p>
          <a:p>
            <a:pPr algn="r"/>
            <a:endParaRPr lang="en-US" sz="1100" dirty="0">
              <a:latin typeface="Arial" panose="020B0604020202020204" pitchFamily="34" charset="0"/>
              <a:ea typeface="Lato Light" panose="020B0604020202020204" charset="0"/>
              <a:cs typeface="Arial" panose="020B0604020202020204" pitchFamily="34" charset="0"/>
            </a:endParaRPr>
          </a:p>
        </p:txBody>
      </p:sp>
      <p:pic>
        <p:nvPicPr>
          <p:cNvPr id="60" name="Picture 5" descr="School High res"/>
          <p:cNvPicPr>
            <a:picLocks noChangeAspect="1" noChangeArrowheads="1"/>
          </p:cNvPicPr>
          <p:nvPr/>
        </p:nvPicPr>
        <p:blipFill>
          <a:blip r:embed="rId5" cstate="print"/>
          <a:srcRect/>
          <a:stretch>
            <a:fillRect/>
          </a:stretch>
        </p:blipFill>
        <p:spPr bwMode="auto">
          <a:xfrm>
            <a:off x="6338852" y="1264602"/>
            <a:ext cx="867636" cy="860406"/>
          </a:xfrm>
          <a:prstGeom prst="rect">
            <a:avLst/>
          </a:prstGeom>
          <a:noFill/>
          <a:ln w="50800" algn="in">
            <a:noFill/>
            <a:miter lim="800000"/>
            <a:headEnd/>
            <a:tailEnd/>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4C628282-E3C7-4190-8B81-F575EECB13DB}"/>
              </a:ext>
            </a:extLst>
          </p:cNvPr>
          <p:cNvSpPr txBox="1"/>
          <p:nvPr/>
        </p:nvSpPr>
        <p:spPr>
          <a:xfrm>
            <a:off x="881028" y="1015368"/>
            <a:ext cx="2857500" cy="338554"/>
          </a:xfrm>
          <a:prstGeom prst="rect">
            <a:avLst/>
          </a:prstGeom>
          <a:noFill/>
        </p:spPr>
        <p:txBody>
          <a:bodyPr wrap="square" rtlCol="0">
            <a:spAutoFit/>
          </a:bodyPr>
          <a:lstStyle/>
          <a:p>
            <a:pPr algn="l"/>
            <a:r>
              <a:rPr lang="en-US" sz="1600" dirty="0">
                <a:solidFill>
                  <a:srgbClr val="FF0000"/>
                </a:solidFill>
                <a:latin typeface="Arial Black" panose="020B0A04020102020204" pitchFamily="34" charset="0"/>
                <a:ea typeface="Lato" panose="020F0502020204030203" pitchFamily="34" charset="0"/>
                <a:cs typeface="Lato" panose="020F0502020204030203" pitchFamily="34" charset="0"/>
              </a:rPr>
              <a:t>Competitive Advantage!</a:t>
            </a:r>
            <a:endParaRPr lang="en-US" sz="1600" b="0" i="0" dirty="0">
              <a:solidFill>
                <a:srgbClr val="FF0000"/>
              </a:solidFill>
              <a:latin typeface="Arial Black" panose="020B0A04020102020204" pitchFamily="34" charset="0"/>
              <a:ea typeface="Lato" panose="020F0502020204030203" pitchFamily="34" charset="0"/>
              <a:cs typeface="Lato" panose="020F0502020204030203" pitchFamily="34" charset="0"/>
            </a:endParaRPr>
          </a:p>
        </p:txBody>
      </p:sp>
      <p:sp>
        <p:nvSpPr>
          <p:cNvPr id="14336" name="Footer Placeholder 14335">
            <a:extLst>
              <a:ext uri="{FF2B5EF4-FFF2-40B4-BE49-F238E27FC236}">
                <a16:creationId xmlns:a16="http://schemas.microsoft.com/office/drawing/2014/main" id="{D4547B30-84A5-554E-AA22-2E94D6B9B539}"/>
              </a:ext>
            </a:extLst>
          </p:cNvPr>
          <p:cNvSpPr>
            <a:spLocks noGrp="1"/>
          </p:cNvSpPr>
          <p:nvPr>
            <p:ph type="ftr" sz="quarter" idx="3"/>
          </p:nvPr>
        </p:nvSpPr>
        <p:spPr/>
        <p:txBody>
          <a:bodyPr/>
          <a:lstStyle/>
          <a:p>
            <a:pPr defTabSz="457189"/>
            <a:r>
              <a:rPr lang="en-US"/>
              <a:t>Confidential and Proprietary Information – Not for Further Distribution</a:t>
            </a:r>
            <a:endParaRPr lang="en-US" dirty="0"/>
          </a:p>
        </p:txBody>
      </p:sp>
    </p:spTree>
    <p:extLst>
      <p:ext uri="{BB962C8B-B14F-4D97-AF65-F5344CB8AC3E}">
        <p14:creationId xmlns:p14="http://schemas.microsoft.com/office/powerpoint/2010/main" val="336531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6FE98CBF7B8947B0A0CED415A93234" ma:contentTypeVersion="8" ma:contentTypeDescription="Create a new document." ma:contentTypeScope="" ma:versionID="def15f8cc9cfe1d260be1f593c2e7f41">
  <xsd:schema xmlns:xsd="http://www.w3.org/2001/XMLSchema" xmlns:xs="http://www.w3.org/2001/XMLSchema" xmlns:p="http://schemas.microsoft.com/office/2006/metadata/properties" xmlns:ns2="80a936f9-fcb4-4167-be3c-4551436cf906" xmlns:ns3="a0b80b80-99ed-4b5b-b15b-a887dc178800" targetNamespace="http://schemas.microsoft.com/office/2006/metadata/properties" ma:root="true" ma:fieldsID="b0fd5292f0a62a234d565a953998d195" ns2:_="" ns3:_="">
    <xsd:import namespace="80a936f9-fcb4-4167-be3c-4551436cf906"/>
    <xsd:import namespace="a0b80b80-99ed-4b5b-b15b-a887dc178800"/>
    <xsd:element name="properties">
      <xsd:complexType>
        <xsd:sequence>
          <xsd:element name="documentManagement">
            <xsd:complexType>
              <xsd:all>
                <xsd:element ref="ns2:Projects" minOccurs="0"/>
                <xsd:element ref="ns2:Activity" minOccurs="0"/>
                <xsd:element ref="ns2:Product" minOccurs="0"/>
                <xsd:element ref="ns2:Presentations" minOccurs="0"/>
                <xsd:element ref="ns2:Governanc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936f9-fcb4-4167-be3c-4551436cf906" elementFormDefault="qualified">
    <xsd:import namespace="http://schemas.microsoft.com/office/2006/documentManagement/types"/>
    <xsd:import namespace="http://schemas.microsoft.com/office/infopath/2007/PartnerControls"/>
    <xsd:element name="Projects" ma:index="2" nillable="true" ma:displayName="Projects" ma:default="N/A" ma:internalName="Projects" ma:requiredMultiChoice="true">
      <xsd:complexType>
        <xsd:complexContent>
          <xsd:extension base="dms:MultiChoice">
            <xsd:sequence>
              <xsd:element name="Value" maxOccurs="unbounded" minOccurs="0" nillable="true">
                <xsd:simpleType>
                  <xsd:restriction base="dms:Choice">
                    <xsd:enumeration value="FER"/>
                    <xsd:enumeration value="Ultra Low NOx"/>
                    <xsd:enumeration value="Clayton"/>
                    <xsd:enumeration value="Riello"/>
                    <xsd:enumeration value="CA W/CFM"/>
                    <xsd:enumeration value="Twinning"/>
                    <xsd:enumeration value="A1PWM96"/>
                    <xsd:enumeration value="Canada"/>
                    <xsd:enumeration value="Quality"/>
                    <xsd:enumeration value="Other"/>
                    <xsd:enumeration value="N/A"/>
                    <xsd:enumeration value="Competitive"/>
                    <xsd:enumeration value="Power BI"/>
                  </xsd:restriction>
                </xsd:simpleType>
              </xsd:element>
            </xsd:sequence>
          </xsd:extension>
        </xsd:complexContent>
      </xsd:complexType>
    </xsd:element>
    <xsd:element name="Activity" ma:index="3" nillable="true" ma:displayName="Activity" ma:default="N/A" ma:internalName="Activity" ma:requiredMultiChoice="true">
      <xsd:complexType>
        <xsd:complexContent>
          <xsd:extension base="dms:MultiChoice">
            <xsd:sequence>
              <xsd:element name="Value" maxOccurs="unbounded" minOccurs="0" nillable="true">
                <xsd:simpleType>
                  <xsd:restriction base="dms:Choice">
                    <xsd:enumeration value="Governance"/>
                    <xsd:enumeration value="Literature"/>
                    <xsd:enumeration value="SAP Setup"/>
                    <xsd:enumeration value="Strategy"/>
                    <xsd:enumeration value="Airflow/Ratings"/>
                    <xsd:enumeration value="Pricing"/>
                    <xsd:enumeration value="Volume Est."/>
                    <xsd:enumeration value="Training"/>
                    <xsd:enumeration value="Pre-build"/>
                    <xsd:enumeration value="Accessories"/>
                    <xsd:enumeration value="PIPO"/>
                    <xsd:enumeration value="Programs"/>
                    <xsd:enumeration value="Communications"/>
                    <xsd:enumeration value="Competitive"/>
                    <xsd:enumeration value="Field Trial"/>
                    <xsd:enumeration value="Financials"/>
                    <xsd:enumeration value="Roadmap"/>
                    <xsd:enumeration value="Regulations"/>
                    <xsd:enumeration value="Launch"/>
                    <xsd:enumeration value="Presentations"/>
                    <xsd:enumeration value="Other"/>
                    <xsd:enumeration value="N/A"/>
                  </xsd:restriction>
                </xsd:simpleType>
              </xsd:element>
            </xsd:sequence>
          </xsd:extension>
        </xsd:complexContent>
      </xsd:complexType>
    </xsd:element>
    <xsd:element name="Product" ma:index="4" nillable="true" ma:displayName="Product" ma:default="N/A" ma:internalName="Product" ma:requiredMultiChoice="true">
      <xsd:complexType>
        <xsd:complexContent>
          <xsd:extension base="dms:MultiChoice">
            <xsd:sequence>
              <xsd:element name="Value" maxOccurs="unbounded" minOccurs="0" nillable="true">
                <xsd:simpleType>
                  <xsd:restriction base="dms:Choice">
                    <xsd:enumeration value="Gas Furnace"/>
                    <xsd:enumeration value="80s"/>
                    <xsd:enumeration value="90s"/>
                    <xsd:enumeration value="Oil Furnace"/>
                    <xsd:enumeration value="Boiler"/>
                    <xsd:enumeration value="Geothermal"/>
                    <xsd:enumeration value="Other"/>
                    <xsd:enumeration value="N/A"/>
                  </xsd:restriction>
                </xsd:simpleType>
              </xsd:element>
            </xsd:sequence>
          </xsd:extension>
        </xsd:complexContent>
      </xsd:complexType>
    </xsd:element>
    <xsd:element name="Presentations" ma:index="5" nillable="true" ma:displayName="Presentations" ma:default="N/A" ma:internalName="Presentations" ma:requiredMultiChoice="true">
      <xsd:complexType>
        <xsd:complexContent>
          <xsd:extension base="dms:MultiChoice">
            <xsd:sequence>
              <xsd:element name="Value" maxOccurs="unbounded" minOccurs="0" nillable="true">
                <xsd:simpleType>
                  <xsd:restriction base="dms:Choice">
                    <xsd:enumeration value="Recruiting"/>
                    <xsd:enumeration value="Dealer Meeting"/>
                    <xsd:enumeration value="DAC"/>
                    <xsd:enumeration value="RSM/RBM Calls"/>
                    <xsd:enumeration value="Training Presentations"/>
                    <xsd:enumeration value="Project Overview"/>
                    <xsd:enumeration value="Customer Update"/>
                    <xsd:enumeration value="Other"/>
                    <xsd:enumeration value="N/A"/>
                  </xsd:restriction>
                </xsd:simpleType>
              </xsd:element>
            </xsd:sequence>
          </xsd:extension>
        </xsd:complexContent>
      </xsd:complexType>
    </xsd:element>
    <xsd:element name="Governance" ma:index="6" nillable="true" ma:displayName="Governance" ma:default="N/A" ma:internalName="Governance" ma:requiredMultiChoice="true">
      <xsd:complexType>
        <xsd:complexContent>
          <xsd:extension base="dms:MultiChoice">
            <xsd:sequence>
              <xsd:element name="Value" maxOccurs="unbounded" minOccurs="0" nillable="true">
                <xsd:simpleType>
                  <xsd:restriction base="dms:Choice">
                    <xsd:enumeration value="ATOR"/>
                    <xsd:enumeration value="BOP"/>
                    <xsd:enumeration value="SRD"/>
                    <xsd:enumeration value="Pre-P0"/>
                    <xsd:enumeration value="P0"/>
                    <xsd:enumeration value="P1"/>
                    <xsd:enumeration value="P2"/>
                    <xsd:enumeration value="P3"/>
                    <xsd:enumeration value="P4"/>
                    <xsd:enumeration value="P5"/>
                    <xsd:enumeration value="TP QRB"/>
                    <xsd:enumeration value="DF QRB"/>
                    <xsd:enumeration value="MCS QRB"/>
                    <xsd:enumeration value="PR QRB"/>
                    <xsd:enumeration value="Other"/>
                    <xsd:enumeration value="N/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b80b80-99ed-4b5b-b15b-a887dc17880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s xmlns="80a936f9-fcb4-4167-be3c-4551436cf906">
      <Value>N/A</Value>
    </Projects>
    <Activity xmlns="80a936f9-fcb4-4167-be3c-4551436cf906">
      <Value>Presentations</Value>
    </Activity>
    <Product xmlns="80a936f9-fcb4-4167-be3c-4551436cf906">
      <Value>Gas Furnace</Value>
      <Value>80s</Value>
      <Value>90s</Value>
    </Product>
    <Presentations xmlns="80a936f9-fcb4-4167-be3c-4551436cf906">
      <Value>Dealer Meeting</Value>
    </Presentations>
    <Governance xmlns="80a936f9-fcb4-4167-be3c-4551436cf906">
      <Value>N/A</Value>
    </Governance>
    <SharedWithUsers xmlns="a0b80b80-99ed-4b5b-b15b-a887dc178800">
      <UserInfo>
        <DisplayName>Cook, Braden C</DisplayName>
        <AccountId>93</AccountId>
        <AccountType/>
      </UserInfo>
    </SharedWithUsers>
  </documentManagement>
</p:properties>
</file>

<file path=customXml/itemProps1.xml><?xml version="1.0" encoding="utf-8"?>
<ds:datastoreItem xmlns:ds="http://schemas.openxmlformats.org/officeDocument/2006/customXml" ds:itemID="{7E620B1F-C9FF-4200-9832-DF2C4CFF698A}">
  <ds:schemaRefs>
    <ds:schemaRef ds:uri="http://schemas.microsoft.com/sharepoint/v3/contenttype/forms"/>
  </ds:schemaRefs>
</ds:datastoreItem>
</file>

<file path=customXml/itemProps2.xml><?xml version="1.0" encoding="utf-8"?>
<ds:datastoreItem xmlns:ds="http://schemas.openxmlformats.org/officeDocument/2006/customXml" ds:itemID="{0817EFEA-8551-4D4B-A562-2D2F64C34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936f9-fcb4-4167-be3c-4551436cf906"/>
    <ds:schemaRef ds:uri="a0b80b80-99ed-4b5b-b15b-a887dc178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4E0859-56E5-4EB3-9608-5F0C3C256059}">
  <ds:schemaRefs>
    <ds:schemaRef ds:uri="http://purl.org/dc/elements/1.1/"/>
    <ds:schemaRef ds:uri="80a936f9-fcb4-4167-be3c-4551436cf906"/>
    <ds:schemaRef ds:uri="http://schemas.openxmlformats.org/package/2006/metadata/core-properties"/>
    <ds:schemaRef ds:uri="a0b80b80-99ed-4b5b-b15b-a887dc178800"/>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6714</TotalTime>
  <Words>2056</Words>
  <Application>Microsoft Macintosh PowerPoint</Application>
  <PresentationFormat>On-screen Show (16:9)</PresentationFormat>
  <Paragraphs>236</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Lato</vt:lpstr>
      <vt:lpstr>Lato Light</vt:lpstr>
      <vt:lpstr>Wingdings</vt:lpstr>
      <vt:lpstr>1_Office Theme</vt:lpstr>
      <vt:lpstr>PowerPoint Presentation</vt:lpstr>
      <vt:lpstr>2021 LIGHT COMMERCIAL LINE UP</vt:lpstr>
      <vt:lpstr>COMFORT ALERT DIAGNOSTICS </vt:lpstr>
      <vt:lpstr>AN INDUSTRY FIRST </vt:lpstr>
      <vt:lpstr>PATENTED X-VANE 3 -6 TON</vt:lpstr>
      <vt:lpstr>3 – 6 TON ROOFTOP</vt:lpstr>
      <vt:lpstr>CONTROL BOARD – SET UP</vt:lpstr>
      <vt:lpstr>NEW HEATPUMP UNITS</vt:lpstr>
      <vt:lpstr>Humidi-MiZer DEHUMIDIFICATION</vt:lpstr>
      <vt:lpstr>COMMERCIAL ELITE DEALER PROGRAM</vt:lpstr>
      <vt:lpstr>ROOFTOP REPLACEMENT GUIDE</vt:lpstr>
      <vt:lpstr>ROOFTOP MOBILE APP</vt:lpstr>
      <vt:lpstr>EQUIPMENT SELECTION PROGRAM</vt:lpstr>
      <vt:lpstr>COMMERCIAL FINANCING</vt:lpstr>
      <vt:lpstr>EXTENDED WARRANTY AND FACTORY TOURS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Jorge               UTC CCS</dc:creator>
  <cp:lastModifiedBy>Eric Filson</cp:lastModifiedBy>
  <cp:revision>260</cp:revision>
  <dcterms:created xsi:type="dcterms:W3CDTF">2019-06-24T20:43:07Z</dcterms:created>
  <dcterms:modified xsi:type="dcterms:W3CDTF">2021-01-08T14:23:16Z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0x010100846FE98CBF7B8947B0A0CED415A93234</vt:lpwstr>
  </property>
</Properties>
</file>